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88163" cy="100171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FDCD"/>
    <a:srgbClr val="FFFAC9"/>
    <a:srgbClr val="F8FFCD"/>
    <a:srgbClr val="FFF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>
        <p:scale>
          <a:sx n="100" d="100"/>
          <a:sy n="100" d="100"/>
        </p:scale>
        <p:origin x="1554" y="-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63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3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80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7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94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650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65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3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046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66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D48C41D7-4D77-4DAC-BC2E-9495A2478AAE}" type="datetimeFigureOut">
              <a:rPr kumimoji="1" lang="ja-JP" altLang="en-US" smtClean="0"/>
              <a:t>2017/9/3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C1A748D7-377E-4FD3-8C90-96B2114CE9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95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82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フローチャート: 他ページ結合子 21">
            <a:extLst>
              <a:ext uri="{FF2B5EF4-FFF2-40B4-BE49-F238E27FC236}">
                <a16:creationId xmlns:a16="http://schemas.microsoft.com/office/drawing/2014/main" id="{2E380603-37ED-4E01-85FA-E13511FF0E73}"/>
              </a:ext>
            </a:extLst>
          </p:cNvPr>
          <p:cNvSpPr/>
          <p:nvPr/>
        </p:nvSpPr>
        <p:spPr>
          <a:xfrm>
            <a:off x="4384546" y="8252023"/>
            <a:ext cx="673681" cy="158552"/>
          </a:xfrm>
          <a:prstGeom prst="flowChartOffpageConnector">
            <a:avLst/>
          </a:prstGeom>
          <a:solidFill>
            <a:srgbClr val="F8FFC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4757664-34DE-4F85-8495-99092C24B477}"/>
              </a:ext>
            </a:extLst>
          </p:cNvPr>
          <p:cNvSpPr txBox="1"/>
          <p:nvPr/>
        </p:nvSpPr>
        <p:spPr>
          <a:xfrm>
            <a:off x="1179096" y="144374"/>
            <a:ext cx="39343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役員改選期に合わせ新役員を推挙するに当り感じた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400" u="sng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関連諸課題整理と関東支部内容見直しのご提案</a:t>
            </a:r>
            <a:endParaRPr kumimoji="1" lang="ja-JP" altLang="en-US" sz="1200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3205C3C-2701-48CD-83FE-3226D223430F}"/>
              </a:ext>
            </a:extLst>
          </p:cNvPr>
          <p:cNvSpPr txBox="1"/>
          <p:nvPr/>
        </p:nvSpPr>
        <p:spPr>
          <a:xfrm>
            <a:off x="5882356" y="0"/>
            <a:ext cx="9653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  </a:t>
            </a:r>
            <a:r>
              <a:rPr kumimoji="1" lang="en-US" altLang="ja-JP" sz="1000" dirty="0"/>
              <a:t>2017/9/10</a:t>
            </a:r>
            <a:endParaRPr kumimoji="1" lang="ja-JP" altLang="en-US" sz="1000" dirty="0"/>
          </a:p>
          <a:p>
            <a:pPr algn="l"/>
            <a:r>
              <a:rPr kumimoji="1" lang="ja-JP" altLang="en-US" sz="1000" dirty="0"/>
              <a:t>機械科部会長</a:t>
            </a:r>
          </a:p>
          <a:p>
            <a:pPr algn="l"/>
            <a:r>
              <a:rPr kumimoji="1" lang="ja-JP" altLang="en-US" sz="1000" dirty="0"/>
              <a:t>　中村　享二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CD8FE9-93A2-4A8F-B311-7B0187826A66}"/>
              </a:ext>
            </a:extLst>
          </p:cNvPr>
          <p:cNvSpPr txBox="1"/>
          <p:nvPr/>
        </p:nvSpPr>
        <p:spPr>
          <a:xfrm>
            <a:off x="244990" y="770015"/>
            <a:ext cx="64940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　今回機械科部会よりの幹事推挙並びに母校１００周年に当たり色々と確認する経緯の中で</a:t>
            </a:r>
          </a:p>
          <a:p>
            <a:pPr algn="l"/>
            <a:r>
              <a:rPr kumimoji="1" lang="ja-JP" altLang="en-US" sz="1200" dirty="0"/>
              <a:t>同窓会の現状、今後の有り方、本部との関係、会則内容等々への疑問点・不明点・矛盾点を</a:t>
            </a:r>
          </a:p>
          <a:p>
            <a:pPr algn="l"/>
            <a:r>
              <a:rPr kumimoji="1" lang="ja-JP" altLang="en-US" sz="1200" dirty="0"/>
              <a:t>素朴に感じたので整理してみました。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以前から色々と出ていた意見含む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  <a:p>
            <a:pPr algn="l"/>
            <a:r>
              <a:rPr kumimoji="1" lang="ja-JP" altLang="en-US" sz="1200" dirty="0"/>
              <a:t>　同窓会の本来の目的である</a:t>
            </a:r>
            <a:r>
              <a:rPr kumimoji="1" lang="en-US" altLang="ja-JP" sz="1200" dirty="0"/>
              <a:t>”</a:t>
            </a:r>
            <a:r>
              <a:rPr kumimoji="1" lang="ja-JP" altLang="en-US" sz="1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会員相互の親睦の向上</a:t>
            </a:r>
            <a:r>
              <a:rPr kumimoji="1" lang="en-US" altLang="ja-JP" sz="1200" dirty="0"/>
              <a:t>”</a:t>
            </a:r>
            <a:r>
              <a:rPr kumimoji="1" lang="ja-JP" altLang="en-US" sz="1200" dirty="0"/>
              <a:t>実現と</a:t>
            </a:r>
            <a:r>
              <a:rPr kumimoji="1" lang="en-US" altLang="ja-JP" sz="1200" dirty="0"/>
              <a:t>”</a:t>
            </a:r>
            <a:r>
              <a:rPr kumimoji="1" lang="ja-JP" altLang="en-US" sz="12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次世代に向けた改善</a:t>
            </a:r>
            <a:r>
              <a:rPr kumimoji="1" lang="en-US" altLang="ja-JP" sz="1200" dirty="0"/>
              <a:t>”</a:t>
            </a:r>
            <a:r>
              <a:rPr kumimoji="1" lang="ja-JP" altLang="en-US" sz="1200" dirty="0"/>
              <a:t>を</a:t>
            </a:r>
            <a:endParaRPr kumimoji="1" lang="en-US" altLang="ja-JP" sz="1200" dirty="0"/>
          </a:p>
          <a:p>
            <a:pPr algn="l"/>
            <a:r>
              <a:rPr kumimoji="1" lang="ja-JP" altLang="en-US" sz="1200" dirty="0"/>
              <a:t>通し更なる会の発展の為、諸課題を共有し皆様の叡智でより良い方向を</a:t>
            </a:r>
            <a:r>
              <a:rPr kumimoji="1" lang="ja-JP" altLang="en-US" sz="1200" dirty="0" err="1"/>
              <a:t>見い出せたらと</a:t>
            </a:r>
            <a:r>
              <a:rPr kumimoji="1" lang="ja-JP" altLang="en-US" sz="1200" dirty="0"/>
              <a:t>思い</a:t>
            </a:r>
            <a:endParaRPr kumimoji="1" lang="en-US" altLang="ja-JP" sz="1200" dirty="0"/>
          </a:p>
          <a:p>
            <a:pPr algn="l"/>
            <a:r>
              <a:rPr kumimoji="1" lang="ja-JP" altLang="en-US" sz="1200" dirty="0"/>
              <a:t>今迄の活動を基本に据えた上、ここに支部の仕組み内容の改善見直し提案を致します。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AECA2B-DAC2-4832-B2A8-A8B592D21A63}"/>
              </a:ext>
            </a:extLst>
          </p:cNvPr>
          <p:cNvSpPr/>
          <p:nvPr/>
        </p:nvSpPr>
        <p:spPr>
          <a:xfrm>
            <a:off x="343949" y="2672543"/>
            <a:ext cx="2093496" cy="445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1.</a:t>
            </a:r>
            <a:r>
              <a:rPr kumimoji="1" lang="ja-JP" altLang="en-US" sz="1400" dirty="0">
                <a:solidFill>
                  <a:schemeClr val="tx1"/>
                </a:solidFill>
              </a:rPr>
              <a:t>関東支部の役員って</a:t>
            </a:r>
            <a:r>
              <a:rPr kumimoji="1" lang="en-US" altLang="ja-JP" sz="1400" dirty="0">
                <a:solidFill>
                  <a:schemeClr val="tx1"/>
                </a:solidFill>
              </a:rPr>
              <a:t>?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C64923-DF90-4D9E-BC91-250BDAB7737E}"/>
              </a:ext>
            </a:extLst>
          </p:cNvPr>
          <p:cNvSpPr txBox="1"/>
          <p:nvPr/>
        </p:nvSpPr>
        <p:spPr>
          <a:xfrm>
            <a:off x="469234" y="2094027"/>
            <a:ext cx="1705916" cy="307777"/>
          </a:xfrm>
          <a:prstGeom prst="rect">
            <a:avLst/>
          </a:prstGeom>
          <a:solidFill>
            <a:srgbClr val="FFFAC9"/>
          </a:solidFill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＊素朴に感じたこと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64FF62-54BC-4A1F-8BF1-583A0149E202}"/>
              </a:ext>
            </a:extLst>
          </p:cNvPr>
          <p:cNvSpPr/>
          <p:nvPr/>
        </p:nvSpPr>
        <p:spPr>
          <a:xfrm>
            <a:off x="343949" y="3821223"/>
            <a:ext cx="2093497" cy="445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2.</a:t>
            </a:r>
            <a:r>
              <a:rPr kumimoji="1" lang="ja-JP" altLang="en-US" sz="1400" dirty="0">
                <a:solidFill>
                  <a:schemeClr val="tx1"/>
                </a:solidFill>
              </a:rPr>
              <a:t>関東支部正式名称は</a:t>
            </a:r>
            <a:r>
              <a:rPr kumimoji="1" lang="en-US" altLang="ja-JP" sz="1400" dirty="0">
                <a:solidFill>
                  <a:schemeClr val="tx1"/>
                </a:solidFill>
              </a:rPr>
              <a:t>?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A433078-631A-4EB5-ACAC-1F212F3CD07B}"/>
              </a:ext>
            </a:extLst>
          </p:cNvPr>
          <p:cNvSpPr/>
          <p:nvPr/>
        </p:nvSpPr>
        <p:spPr>
          <a:xfrm>
            <a:off x="343949" y="5208527"/>
            <a:ext cx="2093496" cy="445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3.</a:t>
            </a:r>
            <a:r>
              <a:rPr kumimoji="1" lang="ja-JP" altLang="en-US" sz="1400" dirty="0">
                <a:solidFill>
                  <a:schemeClr val="tx1"/>
                </a:solidFill>
              </a:rPr>
              <a:t>本部と関東の関係は</a:t>
            </a:r>
            <a:r>
              <a:rPr kumimoji="1" lang="en-US" altLang="ja-JP" sz="1400" dirty="0">
                <a:solidFill>
                  <a:schemeClr val="tx1"/>
                </a:solidFill>
              </a:rPr>
              <a:t>?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D491719-75A5-41EB-AD32-B9C810777CC6}"/>
              </a:ext>
            </a:extLst>
          </p:cNvPr>
          <p:cNvSpPr/>
          <p:nvPr/>
        </p:nvSpPr>
        <p:spPr>
          <a:xfrm>
            <a:off x="229996" y="6714267"/>
            <a:ext cx="2221483" cy="445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4.</a:t>
            </a:r>
            <a:r>
              <a:rPr kumimoji="1" lang="ja-JP" altLang="en-US" sz="1400" dirty="0">
                <a:solidFill>
                  <a:schemeClr val="tx1"/>
                </a:solidFill>
              </a:rPr>
              <a:t>会議･諸活動やり方は</a:t>
            </a:r>
            <a:r>
              <a:rPr kumimoji="1" lang="en-US" altLang="ja-JP" sz="1400" dirty="0">
                <a:solidFill>
                  <a:schemeClr val="tx1"/>
                </a:solidFill>
              </a:rPr>
              <a:t>?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フレーム 14">
            <a:extLst>
              <a:ext uri="{FF2B5EF4-FFF2-40B4-BE49-F238E27FC236}">
                <a16:creationId xmlns:a16="http://schemas.microsoft.com/office/drawing/2014/main" id="{30811CB8-B543-4C26-9E59-B9A378E218BB}"/>
              </a:ext>
            </a:extLst>
          </p:cNvPr>
          <p:cNvSpPr/>
          <p:nvPr/>
        </p:nvSpPr>
        <p:spPr>
          <a:xfrm>
            <a:off x="906729" y="8698832"/>
            <a:ext cx="5060935" cy="360947"/>
          </a:xfrm>
          <a:prstGeom prst="frame">
            <a:avLst>
              <a:gd name="adj1" fmla="val 79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全ては「会員相互の親睦向上」「会の隆盛、発展」の為に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0DB39CDF-2C51-4815-AB8B-B3F7B1D33E67}"/>
              </a:ext>
            </a:extLst>
          </p:cNvPr>
          <p:cNvSpPr/>
          <p:nvPr/>
        </p:nvSpPr>
        <p:spPr>
          <a:xfrm>
            <a:off x="244990" y="770014"/>
            <a:ext cx="6384410" cy="1200329"/>
          </a:xfrm>
          <a:prstGeom prst="roundRect">
            <a:avLst>
              <a:gd name="adj" fmla="val 1008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8BA108B-3F23-4D89-9665-0E089C8FB5ED}"/>
              </a:ext>
            </a:extLst>
          </p:cNvPr>
          <p:cNvSpPr txBox="1"/>
          <p:nvPr/>
        </p:nvSpPr>
        <p:spPr>
          <a:xfrm>
            <a:off x="2565758" y="2445964"/>
            <a:ext cx="41857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①どの肩書の人が役員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?(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名誉会長･顧問･相談役は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X)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l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②どうやって選ぶの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確定するの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?(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選出して承認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､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委嘱して承認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</a:p>
          <a:p>
            <a:pPr algn="l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会則見ると言葉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(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語彙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)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の使い方支離滅裂・複雑怪奇、ﾄﾗﾌﾞﾙも</a:t>
            </a:r>
          </a:p>
          <a:p>
            <a:pPr algn="l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③役員によって確定承認のされ方違うの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</a:t>
            </a:r>
          </a:p>
          <a:p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④支部会員ってどういう人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?(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どの学校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一都六県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/</a:t>
            </a:r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一都七県</a:t>
            </a:r>
            <a:r>
              <a:rPr kumimoji="1" lang="en-US" altLang="ja-JP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?)</a:t>
            </a:r>
            <a:endParaRPr kumimoji="1" lang="ja-JP" altLang="en-US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D3AF98-83D8-4193-B464-8FFA04F40B01}"/>
              </a:ext>
            </a:extLst>
          </p:cNvPr>
          <p:cNvSpPr txBox="1"/>
          <p:nvPr/>
        </p:nvSpPr>
        <p:spPr>
          <a:xfrm>
            <a:off x="3019925" y="2103531"/>
            <a:ext cx="3214341" cy="307777"/>
          </a:xfrm>
          <a:prstGeom prst="rect">
            <a:avLst/>
          </a:prstGeom>
          <a:solidFill>
            <a:srgbClr val="FFFAC9"/>
          </a:solidFill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400" b="1" dirty="0"/>
              <a:t>&lt;</a:t>
            </a:r>
            <a:r>
              <a:rPr kumimoji="1" lang="ja-JP" altLang="en-US" sz="1400" b="1" dirty="0"/>
              <a:t>会則</a:t>
            </a:r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本部は規約</a:t>
            </a:r>
            <a:r>
              <a:rPr kumimoji="1" lang="en-US" altLang="ja-JP" sz="1400" b="1" dirty="0"/>
              <a:t>)</a:t>
            </a:r>
            <a:r>
              <a:rPr kumimoji="1" lang="ja-JP" altLang="en-US" sz="1400" b="1" dirty="0"/>
              <a:t>や経緯等を見ると</a:t>
            </a:r>
            <a:r>
              <a:rPr kumimoji="1" lang="en-US" altLang="ja-JP" sz="1400" b="1" dirty="0"/>
              <a:t>&gt;</a:t>
            </a:r>
            <a:endParaRPr kumimoji="1" lang="ja-JP" altLang="en-US" sz="1400" b="1" dirty="0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FBB0E324-163F-48AB-B263-9C2260868D21}"/>
              </a:ext>
            </a:extLst>
          </p:cNvPr>
          <p:cNvSpPr/>
          <p:nvPr/>
        </p:nvSpPr>
        <p:spPr>
          <a:xfrm flipV="1">
            <a:off x="1014748" y="2400751"/>
            <a:ext cx="713700" cy="1082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352E0405-87F1-473E-BD5A-9DED13AE0A89}"/>
              </a:ext>
            </a:extLst>
          </p:cNvPr>
          <p:cNvSpPr/>
          <p:nvPr/>
        </p:nvSpPr>
        <p:spPr>
          <a:xfrm flipV="1">
            <a:off x="3998669" y="2400562"/>
            <a:ext cx="713700" cy="1082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042E4D8-BC24-48C1-9177-CEBF313D3F38}"/>
              </a:ext>
            </a:extLst>
          </p:cNvPr>
          <p:cNvSpPr txBox="1"/>
          <p:nvPr/>
        </p:nvSpPr>
        <p:spPr>
          <a:xfrm>
            <a:off x="2556233" y="3490202"/>
            <a:ext cx="43188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①</a:t>
            </a:r>
            <a:r>
              <a:rPr kumimoji="1" lang="en-US" altLang="ja-JP" sz="1200" dirty="0"/>
              <a:t>｢</a:t>
            </a:r>
            <a:r>
              <a:rPr kumimoji="1" lang="ja-JP" altLang="en-US" sz="1200" dirty="0"/>
              <a:t>支部会</a:t>
            </a:r>
            <a:r>
              <a:rPr kumimoji="1" lang="en-US" altLang="ja-JP" sz="1200" dirty="0"/>
              <a:t>｣</a:t>
            </a:r>
            <a:r>
              <a:rPr kumimoji="1" lang="ja-JP" altLang="en-US" sz="1200" dirty="0" err="1"/>
              <a:t>って</a:t>
            </a:r>
            <a:r>
              <a:rPr kumimoji="1" lang="ja-JP" altLang="en-US" sz="1200" dirty="0"/>
              <a:t>本当</a:t>
            </a:r>
            <a:r>
              <a:rPr kumimoji="1" lang="en-US" altLang="ja-JP" sz="1200" dirty="0"/>
              <a:t>?</a:t>
            </a:r>
            <a:r>
              <a:rPr kumimoji="1" lang="ja-JP" altLang="en-US" sz="1200" dirty="0"/>
              <a:t>いつから</a:t>
            </a:r>
            <a:r>
              <a:rPr kumimoji="1" lang="en-US" altLang="ja-JP" sz="1200" dirty="0"/>
              <a:t>?</a:t>
            </a:r>
            <a:endParaRPr kumimoji="1" lang="ja-JP" altLang="en-US" sz="1200" dirty="0"/>
          </a:p>
          <a:p>
            <a:pPr algn="l"/>
            <a:r>
              <a:rPr kumimoji="1" lang="ja-JP" altLang="en-US" sz="1200" dirty="0"/>
              <a:t>②関東いつ発足</a:t>
            </a:r>
            <a:r>
              <a:rPr kumimoji="1" lang="en-US" altLang="ja-JP" sz="1200" dirty="0"/>
              <a:t>?</a:t>
            </a:r>
            <a:r>
              <a:rPr kumimoji="1" lang="ja-JP" altLang="en-US" sz="1200" dirty="0"/>
              <a:t>経緯･いきさつは</a:t>
            </a:r>
            <a:r>
              <a:rPr kumimoji="1" lang="en-US" altLang="ja-JP" sz="1200" dirty="0"/>
              <a:t>?(S20</a:t>
            </a:r>
            <a:r>
              <a:rPr kumimoji="1" lang="ja-JP" altLang="en-US" sz="1200" dirty="0"/>
              <a:t>代･久保先生、</a:t>
            </a:r>
            <a:r>
              <a:rPr kumimoji="1" lang="en-US" altLang="ja-JP" sz="1200" dirty="0"/>
              <a:t>S38</a:t>
            </a:r>
            <a:endParaRPr kumimoji="1" lang="ja-JP" altLang="en-US" sz="1200" dirty="0"/>
          </a:p>
          <a:p>
            <a:pPr algn="l"/>
            <a:r>
              <a:rPr kumimoji="1" lang="ja-JP" altLang="en-US" sz="1200" dirty="0"/>
              <a:t>　建築部会、各科部会単位取り纏め、</a:t>
            </a:r>
            <a:r>
              <a:rPr kumimoji="1" lang="en-US" altLang="ja-JP" sz="1200" dirty="0"/>
              <a:t>S44</a:t>
            </a:r>
            <a:r>
              <a:rPr kumimoji="1" lang="ja-JP" altLang="en-US" sz="1200" dirty="0"/>
              <a:t>関東第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回総会</a:t>
            </a:r>
            <a:r>
              <a:rPr kumimoji="1" lang="en-US" altLang="ja-JP" sz="1200" dirty="0"/>
              <a:t>)</a:t>
            </a:r>
          </a:p>
          <a:p>
            <a:pPr algn="l"/>
            <a:r>
              <a:rPr kumimoji="1" lang="ja-JP" altLang="en-US" sz="1200" dirty="0"/>
              <a:t>③関東会則・</a:t>
            </a:r>
            <a:r>
              <a:rPr kumimoji="1" lang="en-US" altLang="ja-JP" sz="1200" dirty="0"/>
              <a:t>S44(1969)</a:t>
            </a:r>
            <a:r>
              <a:rPr kumimoji="1" lang="ja-JP" altLang="en-US" sz="1200" dirty="0"/>
              <a:t>年             制定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神林徳治</a:t>
            </a:r>
            <a:r>
              <a:rPr kumimoji="1" lang="ja-JP" altLang="en-US" sz="1200" b="1" i="1" u="sng" dirty="0"/>
              <a:t>支部長</a:t>
            </a:r>
            <a:r>
              <a:rPr kumimoji="1" lang="ja-JP" altLang="en-US" sz="1200" b="1" i="1" dirty="0"/>
              <a:t>が</a:t>
            </a:r>
            <a:r>
              <a:rPr kumimoji="1" lang="en-US" altLang="ja-JP" sz="1200" dirty="0"/>
              <a:t>)</a:t>
            </a:r>
          </a:p>
          <a:p>
            <a:pPr algn="l"/>
            <a:r>
              <a:rPr kumimoji="1" lang="ja-JP" altLang="en-US" sz="1200" dirty="0"/>
              <a:t>　　　　　　　　～この間、不明～</a:t>
            </a:r>
            <a:endParaRPr kumimoji="1" lang="en-US" altLang="ja-JP" sz="1200" dirty="0"/>
          </a:p>
          <a:p>
            <a:r>
              <a:rPr kumimoji="1" lang="en-US" altLang="ja-JP" sz="1200" dirty="0"/>
              <a:t>                </a:t>
            </a:r>
            <a:r>
              <a:rPr kumimoji="1" lang="ja-JP" altLang="en-US" sz="1200" dirty="0"/>
              <a:t>・</a:t>
            </a:r>
            <a:r>
              <a:rPr kumimoji="1" lang="en-US" altLang="ja-JP" sz="1200" dirty="0"/>
              <a:t>H 7(1995)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11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12</a:t>
            </a:r>
            <a:r>
              <a:rPr kumimoji="1" lang="ja-JP" altLang="en-US" sz="1200" dirty="0"/>
              <a:t>日改訂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金澤秀世</a:t>
            </a:r>
            <a:r>
              <a:rPr kumimoji="1" lang="ja-JP" altLang="en-US" sz="1200" b="1" i="1" u="sng" dirty="0"/>
              <a:t>支部長</a:t>
            </a:r>
            <a:r>
              <a:rPr kumimoji="1" lang="ja-JP" altLang="en-US" sz="1200" b="1" i="1" dirty="0"/>
              <a:t>が</a:t>
            </a:r>
            <a:r>
              <a:rPr kumimoji="1" lang="en-US" altLang="ja-JP" sz="1200" dirty="0"/>
              <a:t>)</a:t>
            </a:r>
          </a:p>
          <a:p>
            <a:r>
              <a:rPr kumimoji="1" lang="en-US" altLang="ja-JP" sz="1200" dirty="0"/>
              <a:t>                </a:t>
            </a:r>
            <a:r>
              <a:rPr kumimoji="1" lang="ja-JP" altLang="en-US" sz="1200" dirty="0"/>
              <a:t>・</a:t>
            </a:r>
            <a:r>
              <a:rPr kumimoji="1" lang="en-US" altLang="ja-JP" sz="1200" dirty="0"/>
              <a:t>H15(2003)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11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24</a:t>
            </a:r>
            <a:r>
              <a:rPr kumimoji="1" lang="ja-JP" altLang="en-US" sz="1200" dirty="0"/>
              <a:t>日改訂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深町共栄</a:t>
            </a:r>
            <a:r>
              <a:rPr kumimoji="1" lang="ja-JP" altLang="en-US" sz="1200" b="1" i="1" u="sng" dirty="0"/>
              <a:t>会長</a:t>
            </a:r>
            <a:r>
              <a:rPr kumimoji="1" lang="ja-JP" altLang="en-US" sz="1200" b="1" i="1" dirty="0"/>
              <a:t>が</a:t>
            </a:r>
            <a:r>
              <a:rPr kumimoji="1" lang="en-US" altLang="ja-JP" sz="1200" b="1" i="1" dirty="0"/>
              <a:t>?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21A574D-30F3-43DD-94A0-C840B43B15FC}"/>
              </a:ext>
            </a:extLst>
          </p:cNvPr>
          <p:cNvSpPr txBox="1"/>
          <p:nvPr/>
        </p:nvSpPr>
        <p:spPr>
          <a:xfrm>
            <a:off x="2565758" y="4917761"/>
            <a:ext cx="42226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①本部に</a:t>
            </a:r>
            <a:r>
              <a:rPr kumimoji="1" lang="en-US" altLang="ja-JP" sz="1200" dirty="0"/>
              <a:t>｢</a:t>
            </a:r>
            <a:r>
              <a:rPr kumimoji="1" lang="ja-JP" altLang="en-US" sz="1200" dirty="0"/>
              <a:t>同窓会規約</a:t>
            </a:r>
            <a:r>
              <a:rPr kumimoji="1" lang="en-US" altLang="ja-JP" sz="1200" dirty="0"/>
              <a:t>｣</a:t>
            </a:r>
            <a:r>
              <a:rPr kumimoji="1" lang="ja-JP" altLang="en-US" sz="1200" dirty="0"/>
              <a:t>と</a:t>
            </a:r>
            <a:r>
              <a:rPr kumimoji="1" lang="en-US" altLang="ja-JP" sz="1200" dirty="0"/>
              <a:t>｢</a:t>
            </a:r>
            <a:r>
              <a:rPr kumimoji="1" lang="ja-JP" altLang="en-US" sz="1200" dirty="0"/>
              <a:t>支部規程</a:t>
            </a:r>
            <a:r>
              <a:rPr kumimoji="1" lang="en-US" altLang="ja-JP" sz="1200" dirty="0"/>
              <a:t>(S63</a:t>
            </a:r>
            <a:r>
              <a:rPr kumimoji="1" lang="ja-JP" altLang="en-US" sz="1200" dirty="0"/>
              <a:t>～</a:t>
            </a:r>
            <a:r>
              <a:rPr kumimoji="1" lang="en-US" altLang="ja-JP" sz="1200" dirty="0"/>
              <a:t>?)｣</a:t>
            </a:r>
            <a:r>
              <a:rPr kumimoji="1" lang="ja-JP" altLang="en-US" sz="1200" dirty="0"/>
              <a:t>あり</a:t>
            </a:r>
          </a:p>
          <a:p>
            <a:r>
              <a:rPr kumimoji="1" lang="ja-JP" altLang="en-US" sz="1200" dirty="0"/>
              <a:t>　･規約に、支部へ</a:t>
            </a:r>
            <a:r>
              <a:rPr kumimoji="1" lang="en-US" altLang="ja-JP" sz="1200" dirty="0"/>
              <a:t>｢</a:t>
            </a:r>
            <a:r>
              <a:rPr kumimoji="1" lang="ja-JP" altLang="en-US" sz="1200" dirty="0"/>
              <a:t>助成金の他応分の還付金を支給する</a:t>
            </a:r>
            <a:r>
              <a:rPr kumimoji="1" lang="en-US" altLang="ja-JP" sz="1200" dirty="0"/>
              <a:t>｣</a:t>
            </a:r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第</a:t>
            </a:r>
            <a:r>
              <a:rPr kumimoji="1" lang="en-US" altLang="ja-JP" sz="1200" dirty="0"/>
              <a:t>19</a:t>
            </a:r>
            <a:r>
              <a:rPr kumimoji="1" lang="ja-JP" altLang="en-US" sz="1200" dirty="0"/>
              <a:t>条</a:t>
            </a:r>
            <a:r>
              <a:rPr kumimoji="1" lang="en-US" altLang="ja-JP" sz="1200" dirty="0"/>
              <a:t>-4)</a:t>
            </a:r>
            <a:r>
              <a:rPr kumimoji="1" lang="ja-JP" altLang="en-US" sz="1200" dirty="0"/>
              <a:t>と有るが過去に関東で受給実績無い</a:t>
            </a:r>
          </a:p>
          <a:p>
            <a:r>
              <a:rPr kumimoji="1" lang="ja-JP" altLang="en-US" sz="1200" dirty="0"/>
              <a:t>　･支部規程で関東内部の部会現れたり</a:t>
            </a:r>
            <a:r>
              <a:rPr kumimoji="1" lang="en-US" altLang="ja-JP" sz="1200" dirty="0"/>
              <a:t>(S63)</a:t>
            </a:r>
            <a:r>
              <a:rPr kumimoji="1" lang="ja-JP" altLang="en-US" sz="1200" dirty="0"/>
              <a:t>消えたり</a:t>
            </a:r>
            <a:r>
              <a:rPr kumimoji="1" lang="en-US" altLang="ja-JP" sz="1200" dirty="0"/>
              <a:t>(H18)</a:t>
            </a:r>
            <a:endParaRPr kumimoji="1" lang="ja-JP" altLang="en-US" sz="1200" dirty="0"/>
          </a:p>
          <a:p>
            <a:r>
              <a:rPr kumimoji="1" lang="ja-JP" altLang="en-US" sz="1200" dirty="0"/>
              <a:t>　同</a:t>
            </a:r>
            <a:r>
              <a:rPr kumimoji="1" lang="en-US" altLang="ja-JP" sz="1200" dirty="0"/>
              <a:t>｢</a:t>
            </a:r>
            <a:r>
              <a:rPr kumimoji="1" lang="ja-JP" altLang="en-US" sz="1200" dirty="0"/>
              <a:t>支部に規約等が有る場合それを優先</a:t>
            </a:r>
            <a:r>
              <a:rPr kumimoji="1" lang="en-US" altLang="ja-JP" sz="1200" dirty="0"/>
              <a:t>｣</a:t>
            </a:r>
            <a:r>
              <a:rPr kumimoji="1" lang="ja-JP" altLang="en-US" sz="1200" dirty="0"/>
              <a:t>の記述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第</a:t>
            </a:r>
            <a:r>
              <a:rPr kumimoji="1" lang="en-US" altLang="ja-JP" sz="1200" dirty="0"/>
              <a:t>9</a:t>
            </a:r>
            <a:r>
              <a:rPr kumimoji="1" lang="ja-JP" altLang="en-US" sz="1200" dirty="0"/>
              <a:t>条</a:t>
            </a:r>
            <a:r>
              <a:rPr kumimoji="1" lang="en-US" altLang="ja-JP" sz="1200" dirty="0"/>
              <a:t>-4)</a:t>
            </a:r>
          </a:p>
          <a:p>
            <a:r>
              <a:rPr kumimoji="1" lang="ja-JP" altLang="en-US" sz="1200" dirty="0"/>
              <a:t>②事業年度、本部    </a:t>
            </a:r>
            <a:r>
              <a:rPr kumimoji="1" lang="en-US" altLang="ja-JP" sz="1200" dirty="0"/>
              <a:t>4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日～</a:t>
            </a:r>
            <a:r>
              <a:rPr kumimoji="1" lang="en-US" altLang="ja-JP" sz="1200" dirty="0"/>
              <a:t>3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31</a:t>
            </a:r>
            <a:r>
              <a:rPr kumimoji="1" lang="ja-JP" altLang="en-US" sz="1200" dirty="0"/>
              <a:t>日</a:t>
            </a:r>
          </a:p>
          <a:p>
            <a:r>
              <a:rPr kumimoji="1" lang="ja-JP" altLang="en-US" sz="1200" dirty="0"/>
              <a:t>　　　　　　関東  </a:t>
            </a:r>
            <a:r>
              <a:rPr kumimoji="1" lang="en-US" altLang="ja-JP" sz="1200" dirty="0"/>
              <a:t>10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日～</a:t>
            </a:r>
            <a:r>
              <a:rPr kumimoji="1" lang="en-US" altLang="ja-JP" sz="1200" dirty="0"/>
              <a:t>9</a:t>
            </a:r>
            <a:r>
              <a:rPr kumimoji="1" lang="ja-JP" altLang="en-US" sz="1200" dirty="0"/>
              <a:t>月</a:t>
            </a:r>
            <a:r>
              <a:rPr kumimoji="1" lang="en-US" altLang="ja-JP" sz="1200" dirty="0"/>
              <a:t>30</a:t>
            </a:r>
            <a:r>
              <a:rPr kumimoji="1" lang="ja-JP" altLang="en-US" sz="1200" dirty="0"/>
              <a:t>日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途中から変更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  <a:p>
            <a:pPr algn="l"/>
            <a:r>
              <a:rPr kumimoji="1" lang="ja-JP" altLang="en-US" sz="1200" dirty="0"/>
              <a:t>　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232DA84-851F-4058-A70C-97D50FCF5673}"/>
              </a:ext>
            </a:extLst>
          </p:cNvPr>
          <p:cNvSpPr txBox="1"/>
          <p:nvPr/>
        </p:nvSpPr>
        <p:spPr>
          <a:xfrm>
            <a:off x="2578313" y="6308229"/>
            <a:ext cx="41456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①関東設立時、部会を基本単位として発足した</a:t>
            </a:r>
          </a:p>
          <a:p>
            <a:pPr algn="l"/>
            <a:r>
              <a:rPr kumimoji="1" lang="ja-JP" altLang="en-US" sz="1200" dirty="0"/>
              <a:t>②総会･部会等自主自立で運営している</a:t>
            </a:r>
          </a:p>
          <a:p>
            <a:pPr algn="l"/>
            <a:r>
              <a:rPr kumimoji="1" lang="ja-JP" altLang="en-US" sz="1200" dirty="0"/>
              <a:t>③総会の位置づけはこれでいいのかな～</a:t>
            </a:r>
            <a:r>
              <a:rPr kumimoji="1" lang="en-US" altLang="ja-JP" sz="1200" dirty="0"/>
              <a:t>?</a:t>
            </a:r>
          </a:p>
          <a:p>
            <a:r>
              <a:rPr kumimoji="1" lang="ja-JP" altLang="en-US" sz="1200" dirty="0"/>
              <a:t>④役員会･役員総会、位置づけ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屋上屋</a:t>
            </a:r>
            <a:r>
              <a:rPr kumimoji="1" lang="en-US" altLang="ja-JP" sz="1200" i="1" dirty="0"/>
              <a:t>! </a:t>
            </a:r>
            <a:r>
              <a:rPr kumimoji="1" lang="en-US" altLang="ja-JP" sz="1200" dirty="0"/>
              <a:t>)</a:t>
            </a:r>
            <a:r>
              <a:rPr kumimoji="1" lang="ja-JP" altLang="en-US" sz="1200" dirty="0"/>
              <a:t>･狙いは</a:t>
            </a:r>
            <a:r>
              <a:rPr kumimoji="1" lang="en-US" altLang="ja-JP" sz="1200" dirty="0"/>
              <a:t>?</a:t>
            </a:r>
            <a:endParaRPr kumimoji="1" lang="ja-JP" altLang="en-US" sz="1200" dirty="0"/>
          </a:p>
          <a:p>
            <a:pPr algn="l"/>
            <a:r>
              <a:rPr kumimoji="1" lang="ja-JP" altLang="en-US" sz="1200" dirty="0"/>
              <a:t>⑤今後の会発展の為には会員対象枠の柔軟対応</a:t>
            </a:r>
            <a:r>
              <a:rPr kumimoji="1" lang="en-US" altLang="ja-JP" sz="1200" dirty="0"/>
              <a:t>(</a:t>
            </a:r>
            <a:r>
              <a:rPr kumimoji="1" lang="ja-JP" altLang="en-US" sz="1200" dirty="0"/>
              <a:t>家族会員･</a:t>
            </a:r>
          </a:p>
          <a:p>
            <a:r>
              <a:rPr kumimoji="1" lang="ja-JP" altLang="en-US" sz="1200" dirty="0"/>
              <a:t>　賛助会員･･･</a:t>
            </a:r>
            <a:r>
              <a:rPr kumimoji="1" lang="en-US" altLang="ja-JP" sz="1200" dirty="0"/>
              <a:t>)</a:t>
            </a:r>
            <a:r>
              <a:rPr kumimoji="1" lang="ja-JP" altLang="en-US" sz="1200" dirty="0" err="1"/>
              <a:t>、</a:t>
            </a:r>
            <a:r>
              <a:rPr kumimoji="1" lang="ja-JP" altLang="en-US" sz="1200" dirty="0"/>
              <a:t>会員間懇親事業強化検討も必要では</a:t>
            </a:r>
            <a:r>
              <a:rPr kumimoji="1" lang="en-US" altLang="ja-JP" sz="1200" dirty="0"/>
              <a:t>?</a:t>
            </a:r>
            <a:endParaRPr kumimoji="1" lang="ja-JP" altLang="en-US" sz="1200" dirty="0"/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75D36B29-4503-4634-8BE2-B5638D04AE87}"/>
              </a:ext>
            </a:extLst>
          </p:cNvPr>
          <p:cNvCxnSpPr/>
          <p:nvPr/>
        </p:nvCxnSpPr>
        <p:spPr>
          <a:xfrm>
            <a:off x="1390698" y="3194377"/>
            <a:ext cx="0" cy="59557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1DF315B6-F1D4-43AF-991E-47E04060824F}"/>
              </a:ext>
            </a:extLst>
          </p:cNvPr>
          <p:cNvCxnSpPr>
            <a:cxnSpLocks/>
          </p:cNvCxnSpPr>
          <p:nvPr/>
        </p:nvCxnSpPr>
        <p:spPr>
          <a:xfrm>
            <a:off x="1390698" y="4357612"/>
            <a:ext cx="0" cy="770849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37936640-8067-4341-B463-E6149E4911ED}"/>
              </a:ext>
            </a:extLst>
          </p:cNvPr>
          <p:cNvCxnSpPr>
            <a:cxnSpLocks/>
          </p:cNvCxnSpPr>
          <p:nvPr/>
        </p:nvCxnSpPr>
        <p:spPr>
          <a:xfrm>
            <a:off x="1390698" y="5709479"/>
            <a:ext cx="0" cy="93897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矢印: 右 33">
            <a:extLst>
              <a:ext uri="{FF2B5EF4-FFF2-40B4-BE49-F238E27FC236}">
                <a16:creationId xmlns:a16="http://schemas.microsoft.com/office/drawing/2014/main" id="{AAE9F297-A5B8-4DFA-B884-EB08F6E113C5}"/>
              </a:ext>
            </a:extLst>
          </p:cNvPr>
          <p:cNvSpPr/>
          <p:nvPr/>
        </p:nvSpPr>
        <p:spPr>
          <a:xfrm rot="5400000">
            <a:off x="4422918" y="7261527"/>
            <a:ext cx="212177" cy="675629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ローチャート: 他ページ結合子 34">
            <a:extLst>
              <a:ext uri="{FF2B5EF4-FFF2-40B4-BE49-F238E27FC236}">
                <a16:creationId xmlns:a16="http://schemas.microsoft.com/office/drawing/2014/main" id="{2D4D6FE2-900A-4B58-BE29-A17288173598}"/>
              </a:ext>
            </a:extLst>
          </p:cNvPr>
          <p:cNvSpPr/>
          <p:nvPr/>
        </p:nvSpPr>
        <p:spPr>
          <a:xfrm>
            <a:off x="2971521" y="7727912"/>
            <a:ext cx="3521604" cy="675365"/>
          </a:xfrm>
          <a:prstGeom prst="flowChartOffpage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実状･実態に合った内容へ見直しの必要性</a:t>
            </a: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〓会則、名称見直し改善を〓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819BCBCC-9F7E-4542-95A8-990E19BF0696}"/>
              </a:ext>
            </a:extLst>
          </p:cNvPr>
          <p:cNvCxnSpPr/>
          <p:nvPr/>
        </p:nvCxnSpPr>
        <p:spPr>
          <a:xfrm>
            <a:off x="244990" y="2065452"/>
            <a:ext cx="6384410" cy="0"/>
          </a:xfrm>
          <a:prstGeom prst="line">
            <a:avLst/>
          </a:prstGeom>
          <a:ln w="15875" cmpd="dbl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F5083D9-E4C6-4254-A0F1-778B6B31072D}"/>
              </a:ext>
            </a:extLst>
          </p:cNvPr>
          <p:cNvSpPr txBox="1"/>
          <p:nvPr/>
        </p:nvSpPr>
        <p:spPr>
          <a:xfrm>
            <a:off x="91749" y="7551551"/>
            <a:ext cx="2722220" cy="1015663"/>
          </a:xfrm>
          <a:prstGeom prst="rect">
            <a:avLst/>
          </a:prstGeom>
          <a:noFill/>
          <a:ln cmpd="dbl">
            <a:noFill/>
          </a:ln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/>
              <a:t>1.</a:t>
            </a:r>
            <a:r>
              <a:rPr kumimoji="1" lang="ja-JP" altLang="en-US" sz="1000" dirty="0"/>
              <a:t>会則が会員役員の共通理解になっていない</a:t>
            </a:r>
          </a:p>
          <a:p>
            <a:pPr algn="l"/>
            <a:r>
              <a:rPr kumimoji="1" lang="ja-JP" altLang="en-US" sz="1000" dirty="0"/>
              <a:t>　分りにくい</a:t>
            </a:r>
            <a:r>
              <a:rPr kumimoji="1" lang="en-US" altLang="ja-JP" sz="1000" dirty="0"/>
              <a:t>､</a:t>
            </a:r>
            <a:r>
              <a:rPr kumimoji="1" lang="ja-JP" altLang="en-US" sz="1000" dirty="0"/>
              <a:t>付焼刃</a:t>
            </a:r>
            <a:r>
              <a:rPr kumimoji="1" lang="en-US" altLang="ja-JP" sz="1000" dirty="0"/>
              <a:t>､</a:t>
            </a:r>
            <a:r>
              <a:rPr kumimoji="1" lang="ja-JP" altLang="en-US" sz="1000" dirty="0"/>
              <a:t>都度都合よく改変</a:t>
            </a:r>
            <a:r>
              <a:rPr kumimoji="1" lang="en-US" altLang="ja-JP" sz="1000" dirty="0"/>
              <a:t>?</a:t>
            </a:r>
            <a:endParaRPr kumimoji="1" lang="ja-JP" altLang="en-US" sz="1000" dirty="0"/>
          </a:p>
          <a:p>
            <a:pPr algn="l"/>
            <a:r>
              <a:rPr kumimoji="1" lang="en-US" altLang="ja-JP" sz="1000" dirty="0"/>
              <a:t>2.</a:t>
            </a:r>
            <a:r>
              <a:rPr kumimoji="1" lang="ja-JP" altLang="en-US" sz="1000" dirty="0"/>
              <a:t>実態と乖離した内容</a:t>
            </a:r>
          </a:p>
          <a:p>
            <a:pPr algn="l"/>
            <a:r>
              <a:rPr kumimoji="1" lang="ja-JP" altLang="en-US" sz="1000" dirty="0"/>
              <a:t>　支部</a:t>
            </a:r>
            <a:r>
              <a:rPr kumimoji="1" lang="en-US" altLang="ja-JP" sz="1000" dirty="0"/>
              <a:t>/</a:t>
            </a:r>
            <a:r>
              <a:rPr kumimoji="1" lang="ja-JP" altLang="en-US" sz="1000" dirty="0"/>
              <a:t>支部会</a:t>
            </a:r>
            <a:r>
              <a:rPr kumimoji="1" lang="en-US" altLang="ja-JP" sz="1000" dirty="0"/>
              <a:t>?</a:t>
            </a:r>
            <a:r>
              <a:rPr kumimoji="1" lang="ja-JP" altLang="en-US" sz="1000" dirty="0"/>
              <a:t>役員会</a:t>
            </a:r>
            <a:r>
              <a:rPr kumimoji="1" lang="en-US" altLang="ja-JP" sz="1000" dirty="0"/>
              <a:t>2</a:t>
            </a:r>
            <a:r>
              <a:rPr kumimoji="1" lang="ja-JP" altLang="en-US" sz="1000" dirty="0"/>
              <a:t>つ</a:t>
            </a:r>
            <a:r>
              <a:rPr kumimoji="1" lang="en-US" altLang="ja-JP" sz="1000" dirty="0"/>
              <a:t>?</a:t>
            </a:r>
            <a:r>
              <a:rPr kumimoji="1" lang="ja-JP" altLang="en-US" sz="1000" dirty="0"/>
              <a:t>部会･助成金なし</a:t>
            </a:r>
          </a:p>
          <a:p>
            <a:pPr algn="l"/>
            <a:r>
              <a:rPr kumimoji="1" lang="en-US" altLang="ja-JP" sz="1000" dirty="0"/>
              <a:t>3.</a:t>
            </a:r>
            <a:r>
              <a:rPr kumimoji="1" lang="ja-JP" altLang="en-US" sz="1000" dirty="0"/>
              <a:t>今後の会員減への対応の必要性</a:t>
            </a:r>
          </a:p>
          <a:p>
            <a:pPr algn="l"/>
            <a:r>
              <a:rPr kumimoji="1" lang="ja-JP" altLang="en-US" sz="1000" dirty="0"/>
              <a:t>　当事者意識で対応、水道管行政にしない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4012BF5-906F-415D-89B2-148CDB48DB5F}"/>
              </a:ext>
            </a:extLst>
          </p:cNvPr>
          <p:cNvSpPr/>
          <p:nvPr/>
        </p:nvSpPr>
        <p:spPr>
          <a:xfrm>
            <a:off x="182487" y="7646400"/>
            <a:ext cx="2588835" cy="9257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レーム 13">
            <a:extLst>
              <a:ext uri="{FF2B5EF4-FFF2-40B4-BE49-F238E27FC236}">
                <a16:creationId xmlns:a16="http://schemas.microsoft.com/office/drawing/2014/main" id="{DC589353-B102-425B-B44F-3A5A0CBF32EB}"/>
              </a:ext>
            </a:extLst>
          </p:cNvPr>
          <p:cNvSpPr/>
          <p:nvPr/>
        </p:nvSpPr>
        <p:spPr>
          <a:xfrm>
            <a:off x="137369" y="7546653"/>
            <a:ext cx="2643478" cy="1014317"/>
          </a:xfrm>
          <a:prstGeom prst="frame">
            <a:avLst>
              <a:gd name="adj1" fmla="val 4167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矢印: V 字型 20">
            <a:extLst>
              <a:ext uri="{FF2B5EF4-FFF2-40B4-BE49-F238E27FC236}">
                <a16:creationId xmlns:a16="http://schemas.microsoft.com/office/drawing/2014/main" id="{2960282D-9EB0-425F-BAED-414FBECA5590}"/>
              </a:ext>
            </a:extLst>
          </p:cNvPr>
          <p:cNvSpPr/>
          <p:nvPr/>
        </p:nvSpPr>
        <p:spPr>
          <a:xfrm rot="5400000">
            <a:off x="1243525" y="6972960"/>
            <a:ext cx="306061" cy="787382"/>
          </a:xfrm>
          <a:prstGeom prst="notchedRightArrow">
            <a:avLst>
              <a:gd name="adj1" fmla="val 63138"/>
              <a:gd name="adj2" fmla="val 40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36" name="二等辺三角形 35">
            <a:extLst>
              <a:ext uri="{FF2B5EF4-FFF2-40B4-BE49-F238E27FC236}">
                <a16:creationId xmlns:a16="http://schemas.microsoft.com/office/drawing/2014/main" id="{E8D6DCCD-6C07-4F27-A874-C4E689918C65}"/>
              </a:ext>
            </a:extLst>
          </p:cNvPr>
          <p:cNvSpPr/>
          <p:nvPr/>
        </p:nvSpPr>
        <p:spPr>
          <a:xfrm rot="16200000" flipV="1">
            <a:off x="2314752" y="6887537"/>
            <a:ext cx="438385" cy="1077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1B4EB627-3409-41D7-A0C5-B27A50DB8DE3}"/>
              </a:ext>
            </a:extLst>
          </p:cNvPr>
          <p:cNvSpPr/>
          <p:nvPr/>
        </p:nvSpPr>
        <p:spPr>
          <a:xfrm rot="16200000" flipV="1">
            <a:off x="2305226" y="5387730"/>
            <a:ext cx="438385" cy="1077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27E8ED35-1D4A-480F-8D6C-7C8380FFE1F3}"/>
              </a:ext>
            </a:extLst>
          </p:cNvPr>
          <p:cNvSpPr/>
          <p:nvPr/>
        </p:nvSpPr>
        <p:spPr>
          <a:xfrm rot="16200000" flipV="1">
            <a:off x="2305227" y="3991557"/>
            <a:ext cx="438385" cy="1077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D8AADDCD-31BE-4E47-B1D3-BFC5E5758E84}"/>
              </a:ext>
            </a:extLst>
          </p:cNvPr>
          <p:cNvSpPr/>
          <p:nvPr/>
        </p:nvSpPr>
        <p:spPr>
          <a:xfrm rot="16200000" flipV="1">
            <a:off x="2305228" y="2851740"/>
            <a:ext cx="438385" cy="1077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D57F98F7-B2B7-4E11-8D9D-FAF645369697}"/>
              </a:ext>
            </a:extLst>
          </p:cNvPr>
          <p:cNvSpPr/>
          <p:nvPr/>
        </p:nvSpPr>
        <p:spPr>
          <a:xfrm rot="16200000" flipV="1">
            <a:off x="2658608" y="7969413"/>
            <a:ext cx="438385" cy="107785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左大かっこ 25">
            <a:extLst>
              <a:ext uri="{FF2B5EF4-FFF2-40B4-BE49-F238E27FC236}">
                <a16:creationId xmlns:a16="http://schemas.microsoft.com/office/drawing/2014/main" id="{7515214A-6D80-4703-9BF5-AEB3055AEB27}"/>
              </a:ext>
            </a:extLst>
          </p:cNvPr>
          <p:cNvSpPr/>
          <p:nvPr/>
        </p:nvSpPr>
        <p:spPr>
          <a:xfrm>
            <a:off x="2606888" y="2499322"/>
            <a:ext cx="73152" cy="9144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左大かっこ 40">
            <a:extLst>
              <a:ext uri="{FF2B5EF4-FFF2-40B4-BE49-F238E27FC236}">
                <a16:creationId xmlns:a16="http://schemas.microsoft.com/office/drawing/2014/main" id="{6DD2A6D5-4FD7-4C87-AD69-26CADFD40FDB}"/>
              </a:ext>
            </a:extLst>
          </p:cNvPr>
          <p:cNvSpPr/>
          <p:nvPr/>
        </p:nvSpPr>
        <p:spPr>
          <a:xfrm>
            <a:off x="2616410" y="3537643"/>
            <a:ext cx="63629" cy="126132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左大かっこ 41">
            <a:extLst>
              <a:ext uri="{FF2B5EF4-FFF2-40B4-BE49-F238E27FC236}">
                <a16:creationId xmlns:a16="http://schemas.microsoft.com/office/drawing/2014/main" id="{3447DEC9-3557-446B-8236-9F81EEF4C1CE}"/>
              </a:ext>
            </a:extLst>
          </p:cNvPr>
          <p:cNvSpPr/>
          <p:nvPr/>
        </p:nvSpPr>
        <p:spPr>
          <a:xfrm>
            <a:off x="2606887" y="4940269"/>
            <a:ext cx="73151" cy="129132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左大かっこ 42">
            <a:extLst>
              <a:ext uri="{FF2B5EF4-FFF2-40B4-BE49-F238E27FC236}">
                <a16:creationId xmlns:a16="http://schemas.microsoft.com/office/drawing/2014/main" id="{8BBCA2B7-0601-49AF-BEBB-0BB230194ED6}"/>
              </a:ext>
            </a:extLst>
          </p:cNvPr>
          <p:cNvSpPr/>
          <p:nvPr/>
        </p:nvSpPr>
        <p:spPr>
          <a:xfrm>
            <a:off x="2616411" y="6370802"/>
            <a:ext cx="64859" cy="108074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A6A4961-B7E6-4759-9579-4410A96992DF}"/>
              </a:ext>
            </a:extLst>
          </p:cNvPr>
          <p:cNvSpPr txBox="1"/>
          <p:nvPr/>
        </p:nvSpPr>
        <p:spPr>
          <a:xfrm flipH="1">
            <a:off x="2966692" y="8185961"/>
            <a:ext cx="4145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ｷｰﾜｰﾄﾞ</a:t>
            </a:r>
          </a:p>
          <a:p>
            <a:pPr algn="l"/>
            <a:r>
              <a:rPr kumimoji="1"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｢</a:t>
            </a:r>
            <a:r>
              <a:rPr kumimoji="1"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人は楽しいから参加する・出番が有れば参加する</a:t>
            </a:r>
            <a:r>
              <a:rPr kumimoji="1" lang="en-US" altLang="ja-JP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｣</a:t>
            </a:r>
            <a:endParaRPr kumimoji="1" lang="ja-JP" altLang="en-US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左中かっこ 4">
            <a:extLst>
              <a:ext uri="{FF2B5EF4-FFF2-40B4-BE49-F238E27FC236}">
                <a16:creationId xmlns:a16="http://schemas.microsoft.com/office/drawing/2014/main" id="{12FCD630-86F0-4FBB-9974-961A41487DCB}"/>
              </a:ext>
            </a:extLst>
          </p:cNvPr>
          <p:cNvSpPr/>
          <p:nvPr/>
        </p:nvSpPr>
        <p:spPr>
          <a:xfrm>
            <a:off x="3380921" y="4119701"/>
            <a:ext cx="114301" cy="650692"/>
          </a:xfrm>
          <a:prstGeom prst="leftBrace">
            <a:avLst>
              <a:gd name="adj1" fmla="val 24297"/>
              <a:gd name="adj2" fmla="val 3970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DCD5E42-234C-4B74-A81A-72E5E5146EDE}"/>
              </a:ext>
            </a:extLst>
          </p:cNvPr>
          <p:cNvSpPr txBox="1"/>
          <p:nvPr/>
        </p:nvSpPr>
        <p:spPr>
          <a:xfrm>
            <a:off x="6393715" y="8828676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/>
              <a:t>1/2</a:t>
            </a:r>
            <a:endParaRPr kumimoji="1" lang="ja-JP" altLang="en-US" sz="1000" dirty="0"/>
          </a:p>
        </p:txBody>
      </p:sp>
      <p:sp>
        <p:nvSpPr>
          <p:cNvPr id="44" name="左大かっこ 43">
            <a:extLst>
              <a:ext uri="{FF2B5EF4-FFF2-40B4-BE49-F238E27FC236}">
                <a16:creationId xmlns:a16="http://schemas.microsoft.com/office/drawing/2014/main" id="{6464EEAE-9F35-4E70-B24D-084967550F28}"/>
              </a:ext>
            </a:extLst>
          </p:cNvPr>
          <p:cNvSpPr/>
          <p:nvPr/>
        </p:nvSpPr>
        <p:spPr>
          <a:xfrm flipH="1">
            <a:off x="6708710" y="2557102"/>
            <a:ext cx="45719" cy="82241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左大かっこ 44">
            <a:extLst>
              <a:ext uri="{FF2B5EF4-FFF2-40B4-BE49-F238E27FC236}">
                <a16:creationId xmlns:a16="http://schemas.microsoft.com/office/drawing/2014/main" id="{19749654-5570-4C72-8DC1-A38A7A368D7D}"/>
              </a:ext>
            </a:extLst>
          </p:cNvPr>
          <p:cNvSpPr/>
          <p:nvPr/>
        </p:nvSpPr>
        <p:spPr>
          <a:xfrm flipH="1">
            <a:off x="6716215" y="3587952"/>
            <a:ext cx="45719" cy="123928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左大かっこ 45">
            <a:extLst>
              <a:ext uri="{FF2B5EF4-FFF2-40B4-BE49-F238E27FC236}">
                <a16:creationId xmlns:a16="http://schemas.microsoft.com/office/drawing/2014/main" id="{9FCCDB0D-38EE-4662-AAE9-CB52E3782F92}"/>
              </a:ext>
            </a:extLst>
          </p:cNvPr>
          <p:cNvSpPr/>
          <p:nvPr/>
        </p:nvSpPr>
        <p:spPr>
          <a:xfrm flipH="1">
            <a:off x="6696384" y="5011374"/>
            <a:ext cx="55231" cy="123113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左大かっこ 46">
            <a:extLst>
              <a:ext uri="{FF2B5EF4-FFF2-40B4-BE49-F238E27FC236}">
                <a16:creationId xmlns:a16="http://schemas.microsoft.com/office/drawing/2014/main" id="{650C4687-6642-4069-98FE-8EEDC92A09B8}"/>
              </a:ext>
            </a:extLst>
          </p:cNvPr>
          <p:cNvSpPr/>
          <p:nvPr/>
        </p:nvSpPr>
        <p:spPr>
          <a:xfrm flipH="1">
            <a:off x="6648578" y="6367984"/>
            <a:ext cx="91749" cy="107620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4FBEDBF3-2C78-4BA0-A200-3F22394332F0}"/>
              </a:ext>
            </a:extLst>
          </p:cNvPr>
          <p:cNvSpPr txBox="1"/>
          <p:nvPr/>
        </p:nvSpPr>
        <p:spPr>
          <a:xfrm>
            <a:off x="1124681" y="3357517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更 に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D8DEF8C-A910-41FA-9E1B-0B9D4C0BF1E8}"/>
              </a:ext>
            </a:extLst>
          </p:cNvPr>
          <p:cNvSpPr txBox="1"/>
          <p:nvPr/>
        </p:nvSpPr>
        <p:spPr>
          <a:xfrm>
            <a:off x="1120217" y="4572586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更 に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106BE469-C9A4-492A-AFEF-A9769123753C}"/>
              </a:ext>
            </a:extLst>
          </p:cNvPr>
          <p:cNvSpPr txBox="1"/>
          <p:nvPr/>
        </p:nvSpPr>
        <p:spPr>
          <a:xfrm>
            <a:off x="1119012" y="6001039"/>
            <a:ext cx="543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dirty="0"/>
              <a:t>更 に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F25414B2-3337-47D4-BAE4-ED6CD669008E}"/>
              </a:ext>
            </a:extLst>
          </p:cNvPr>
          <p:cNvSpPr txBox="1"/>
          <p:nvPr/>
        </p:nvSpPr>
        <p:spPr>
          <a:xfrm>
            <a:off x="1106003" y="7252959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100" b="1" dirty="0"/>
              <a:t>何故か</a:t>
            </a:r>
          </a:p>
        </p:txBody>
      </p:sp>
    </p:spTree>
    <p:extLst>
      <p:ext uri="{BB962C8B-B14F-4D97-AF65-F5344CB8AC3E}">
        <p14:creationId xmlns:p14="http://schemas.microsoft.com/office/powerpoint/2010/main" val="358443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4799E31-33DD-48BD-8501-49FFF3CFE3EC}"/>
              </a:ext>
            </a:extLst>
          </p:cNvPr>
          <p:cNvSpPr txBox="1"/>
          <p:nvPr/>
        </p:nvSpPr>
        <p:spPr>
          <a:xfrm>
            <a:off x="381000" y="95250"/>
            <a:ext cx="6210354" cy="797141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u="sng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表頁∴　言える事</a:t>
            </a:r>
          </a:p>
          <a:p>
            <a:pPr algn="l"/>
            <a:endParaRPr kumimoji="1" lang="ja-JP" altLang="en-US" sz="1200" dirty="0"/>
          </a:p>
          <a:p>
            <a:pPr algn="l"/>
            <a:r>
              <a:rPr kumimoji="1" lang="ja-JP" altLang="en-US" sz="1200" dirty="0"/>
              <a:t>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関東の会則分かりにくい</a:t>
            </a:r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　　　　①会員の資格、範囲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対象学校・地域、関東の所以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　　　　②役員の選出方法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手順と最終確定承認の仕方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　　　　③支部事業内容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曖昧、内容不明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　　　　④会議体の位置づけ、機能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屋上屋、総会とは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　　　　⑤部会の位置づけ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記述なし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pPr algn="l"/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Ⅱ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実態と会則に乖離・矛盾有り</a:t>
            </a:r>
            <a:endParaRPr kumimoji="1" lang="ja-JP" altLang="en-US" sz="1400" dirty="0"/>
          </a:p>
          <a:p>
            <a:r>
              <a:rPr kumimoji="1" lang="ja-JP" altLang="en-US" sz="1400" dirty="0"/>
              <a:t>　　　　　①通称</a:t>
            </a:r>
            <a:r>
              <a:rPr kumimoji="1" lang="en-US" altLang="ja-JP" sz="1400" dirty="0"/>
              <a:t>”</a:t>
            </a:r>
            <a:r>
              <a:rPr kumimoji="1" lang="ja-JP" altLang="en-US" sz="1400" dirty="0"/>
              <a:t>支部</a:t>
            </a:r>
            <a:r>
              <a:rPr kumimoji="1" lang="en-US" altLang="ja-JP" sz="1400" dirty="0"/>
              <a:t>”(</a:t>
            </a:r>
            <a:r>
              <a:rPr kumimoji="1" lang="ja-JP" altLang="en-US" sz="1400" dirty="0"/>
              <a:t>支部会</a:t>
            </a:r>
            <a:r>
              <a:rPr kumimoji="1" lang="en-US" altLang="ja-JP" sz="1400" dirty="0"/>
              <a:t>)</a:t>
            </a:r>
            <a:r>
              <a:rPr kumimoji="1" lang="ja-JP" altLang="en-US" sz="1400" dirty="0" err="1"/>
              <a:t>、</a:t>
            </a:r>
            <a:r>
              <a:rPr kumimoji="1" lang="ja-JP" altLang="en-US" sz="1400" dirty="0"/>
              <a:t>更に部会活動有り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関東のみ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pPr algn="l"/>
            <a:r>
              <a:rPr kumimoji="1" lang="ja-JP" altLang="en-US" sz="1400" dirty="0"/>
              <a:t>　　　　　②「本部</a:t>
            </a:r>
            <a:r>
              <a:rPr kumimoji="1" lang="ja-JP" altLang="en-US" sz="1400" dirty="0" err="1"/>
              <a:t>ー</a:t>
            </a:r>
            <a:r>
              <a:rPr kumimoji="1" lang="ja-JP" altLang="en-US" sz="1400" dirty="0"/>
              <a:t>支部」でも、関東は独自運営、決算月も違う</a:t>
            </a:r>
          </a:p>
          <a:p>
            <a:r>
              <a:rPr kumimoji="1" lang="ja-JP" altLang="en-US" sz="1400" dirty="0"/>
              <a:t>　　　　　③本部からの</a:t>
            </a:r>
            <a:r>
              <a:rPr kumimoji="1" lang="en-US" altLang="ja-JP" sz="1400" dirty="0"/>
              <a:t>｢</a:t>
            </a:r>
            <a:r>
              <a:rPr kumimoji="1" lang="ja-JP" altLang="en-US" sz="1400" dirty="0"/>
              <a:t>助成金</a:t>
            </a:r>
            <a:r>
              <a:rPr kumimoji="1" lang="en-US" altLang="ja-JP" sz="1400" dirty="0"/>
              <a:t>｣｢</a:t>
            </a:r>
            <a:r>
              <a:rPr kumimoji="1" lang="ja-JP" altLang="en-US" sz="1400" dirty="0"/>
              <a:t>還付金</a:t>
            </a:r>
            <a:r>
              <a:rPr kumimoji="1" lang="en-US" altLang="ja-JP" sz="1400" dirty="0"/>
              <a:t>｣</a:t>
            </a:r>
            <a:r>
              <a:rPr kumimoji="1" lang="ja-JP" altLang="en-US" sz="1400" dirty="0"/>
              <a:t>未支給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支部設立時より指摘要求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r>
              <a:rPr kumimoji="1" lang="ja-JP" altLang="en-US" sz="1400" dirty="0"/>
              <a:t>　　　　　④役員改選時の手続き明確でなくトラブルも</a:t>
            </a:r>
          </a:p>
          <a:p>
            <a:r>
              <a:rPr kumimoji="1" lang="ja-JP" altLang="en-US" sz="1400" dirty="0"/>
              <a:t>　　　　　⑤会員減への対策内容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今やっている事、今後やるべき事は</a:t>
            </a:r>
            <a:r>
              <a:rPr kumimoji="1" lang="en-US" altLang="ja-JP" sz="1400" dirty="0"/>
              <a:t>?)</a:t>
            </a:r>
            <a:endParaRPr kumimoji="1" lang="ja-JP" altLang="en-US" sz="1400" dirty="0"/>
          </a:p>
          <a:p>
            <a:endParaRPr kumimoji="1" lang="ja-JP" altLang="en-US" sz="14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kumimoji="1" lang="ja-JP" altLang="en-US" sz="1200" dirty="0"/>
          </a:p>
          <a:p>
            <a:endParaRPr kumimoji="1" lang="ja-JP" altLang="en-US" sz="1200" dirty="0"/>
          </a:p>
          <a:p>
            <a:endParaRPr kumimoji="1" lang="ja-JP" altLang="en-US" sz="1200" dirty="0"/>
          </a:p>
          <a:p>
            <a:r>
              <a:rPr kumimoji="1" lang="ja-JP" altLang="en-US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経緯を概観しても</a:t>
            </a:r>
          </a:p>
          <a:p>
            <a:endParaRPr kumimoji="1" lang="ja-JP" altLang="en-US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Ⅰ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関東支部も過去に「会則、呼称、やり方等々」色々変えてきた</a:t>
            </a:r>
          </a:p>
          <a:p>
            <a:endParaRPr kumimoji="1" lang="ja-JP" altLang="en-US" sz="1400" dirty="0"/>
          </a:p>
          <a:p>
            <a:r>
              <a:rPr kumimoji="1" lang="ja-JP" altLang="en-US" sz="1400" dirty="0"/>
              <a:t>　　　　　①会則、何回か変更</a:t>
            </a:r>
          </a:p>
          <a:p>
            <a:r>
              <a:rPr kumimoji="1" lang="ja-JP" altLang="en-US" sz="1400" dirty="0"/>
              <a:t>　　　　　②支部⇒支部会</a:t>
            </a:r>
          </a:p>
          <a:p>
            <a:r>
              <a:rPr kumimoji="1" lang="ja-JP" altLang="en-US" sz="1400" dirty="0"/>
              <a:t>　　　　　③支部長⇒支部会長⇒支部会会長</a:t>
            </a:r>
          </a:p>
          <a:p>
            <a:r>
              <a:rPr kumimoji="1" lang="ja-JP" altLang="en-US" sz="1400" dirty="0"/>
              <a:t>　　　　　④決算期、４月～⇒１０月～</a:t>
            </a:r>
          </a:p>
          <a:p>
            <a:endParaRPr kumimoji="1" lang="ja-JP" altLang="en-US" sz="1400" dirty="0"/>
          </a:p>
          <a:p>
            <a:r>
              <a:rPr kumimoji="1" lang="ja-JP" altLang="en-US" sz="1400" dirty="0"/>
              <a:t>　</a:t>
            </a:r>
            <a:r>
              <a:rPr kumimoji="1" lang="en-US" altLang="ja-JP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Ⅱ</a:t>
            </a:r>
            <a:r>
              <a:rPr kumimoji="1" lang="ja-JP" altLang="en-US" sz="1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本部でも紆余曲折、変遷有り</a:t>
            </a:r>
          </a:p>
          <a:p>
            <a:endParaRPr kumimoji="1" lang="ja-JP" altLang="en-US" sz="1400" dirty="0"/>
          </a:p>
          <a:p>
            <a:r>
              <a:rPr kumimoji="1" lang="ja-JP" altLang="en-US" sz="1400" dirty="0"/>
              <a:t>　　　　　① 規約、何回か変更</a:t>
            </a:r>
          </a:p>
          <a:p>
            <a:r>
              <a:rPr kumimoji="1" lang="ja-JP" altLang="en-US" sz="1400" dirty="0"/>
              <a:t>　　　　　②同窓会会長、本校校長⇒卒業生へ</a:t>
            </a:r>
            <a:r>
              <a:rPr kumimoji="1" lang="en-US" altLang="ja-JP" sz="1400" dirty="0"/>
              <a:t>(S43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r>
              <a:rPr kumimoji="1" lang="ja-JP" altLang="en-US" sz="1400" dirty="0"/>
              <a:t>　　　　　③支部規程で、部会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科単位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⇒分会</a:t>
            </a:r>
            <a:r>
              <a:rPr kumimoji="1" lang="en-US" altLang="ja-JP" sz="1400" dirty="0"/>
              <a:t>(</a:t>
            </a:r>
            <a:r>
              <a:rPr kumimoji="1" lang="ja-JP" altLang="en-US" sz="1400" dirty="0"/>
              <a:t>地区単位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へ</a:t>
            </a:r>
            <a:r>
              <a:rPr kumimoji="1" lang="en-US" altLang="ja-JP" sz="1400" dirty="0"/>
              <a:t> (H18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r>
              <a:rPr kumimoji="1" lang="ja-JP" altLang="en-US" sz="1400" dirty="0"/>
              <a:t>　　　　　④会長代行制導入</a:t>
            </a:r>
            <a:r>
              <a:rPr kumimoji="1" lang="en-US" altLang="ja-JP" sz="1400" dirty="0"/>
              <a:t>(H24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  <a:p>
            <a:r>
              <a:rPr kumimoji="1" lang="ja-JP" altLang="en-US" sz="1400" dirty="0"/>
              <a:t>　　　　　⑤支部規程で、支部に規約等有れば優先の記述</a:t>
            </a:r>
            <a:r>
              <a:rPr kumimoji="1" lang="en-US" altLang="ja-JP" sz="1400" dirty="0"/>
              <a:t>､</a:t>
            </a:r>
            <a:r>
              <a:rPr kumimoji="1" lang="ja-JP" altLang="en-US" sz="1400" dirty="0"/>
              <a:t>第</a:t>
            </a:r>
            <a:r>
              <a:rPr kumimoji="1" lang="en-US" altLang="ja-JP" sz="1400" dirty="0"/>
              <a:t>9</a:t>
            </a:r>
            <a:r>
              <a:rPr kumimoji="1" lang="ja-JP" altLang="en-US" sz="1400" dirty="0"/>
              <a:t>条</a:t>
            </a:r>
            <a:r>
              <a:rPr kumimoji="1" lang="en-US" altLang="ja-JP" sz="1400" dirty="0"/>
              <a:t>-4(H26</a:t>
            </a:r>
            <a:r>
              <a:rPr kumimoji="1" lang="ja-JP" altLang="en-US" sz="1400" dirty="0"/>
              <a:t>～</a:t>
            </a:r>
            <a:r>
              <a:rPr kumimoji="1" lang="en-US" altLang="ja-JP" sz="1400" dirty="0"/>
              <a:t>)</a:t>
            </a:r>
            <a:endParaRPr kumimoji="1" lang="ja-JP" altLang="en-US" sz="14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2D14E02-540A-463A-AB08-604EE5ABE18E}"/>
              </a:ext>
            </a:extLst>
          </p:cNvPr>
          <p:cNvSpPr/>
          <p:nvPr/>
        </p:nvSpPr>
        <p:spPr>
          <a:xfrm>
            <a:off x="380999" y="4762500"/>
            <a:ext cx="6157455" cy="3257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0944471F-1E03-4315-B0EC-B8AA232B5889}"/>
              </a:ext>
            </a:extLst>
          </p:cNvPr>
          <p:cNvSpPr/>
          <p:nvPr/>
        </p:nvSpPr>
        <p:spPr>
          <a:xfrm>
            <a:off x="2095500" y="3939926"/>
            <a:ext cx="2409825" cy="447675"/>
          </a:xfrm>
          <a:prstGeom prst="roundRect">
            <a:avLst/>
          </a:prstGeom>
          <a:noFill/>
          <a:ln w="25400"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改善したほうがいい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E7ACE2-5EC7-41A5-A9E3-88638F7053B2}"/>
              </a:ext>
            </a:extLst>
          </p:cNvPr>
          <p:cNvSpPr/>
          <p:nvPr/>
        </p:nvSpPr>
        <p:spPr>
          <a:xfrm>
            <a:off x="838200" y="952501"/>
            <a:ext cx="304800" cy="742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何が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AB7F61-6208-4D2E-84DF-9E782D59F2C2}"/>
              </a:ext>
            </a:extLst>
          </p:cNvPr>
          <p:cNvSpPr/>
          <p:nvPr/>
        </p:nvSpPr>
        <p:spPr>
          <a:xfrm>
            <a:off x="838200" y="2362201"/>
            <a:ext cx="304800" cy="1000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どんな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58FD91D-EC52-4536-BE06-FC2013632C21}"/>
              </a:ext>
            </a:extLst>
          </p:cNvPr>
          <p:cNvSpPr/>
          <p:nvPr/>
        </p:nvSpPr>
        <p:spPr>
          <a:xfrm>
            <a:off x="838200" y="5295901"/>
            <a:ext cx="304800" cy="1000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どの様に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E614A4A-2071-4D95-BF36-E8D6A5CB0C9A}"/>
              </a:ext>
            </a:extLst>
          </p:cNvPr>
          <p:cNvSpPr/>
          <p:nvPr/>
        </p:nvSpPr>
        <p:spPr>
          <a:xfrm>
            <a:off x="838200" y="6913068"/>
            <a:ext cx="304800" cy="1000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</a:rPr>
              <a:t>どの様な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D6B3455C-7939-47C1-ABBF-2CF24195BD12}"/>
              </a:ext>
            </a:extLst>
          </p:cNvPr>
          <p:cNvSpPr/>
          <p:nvPr/>
        </p:nvSpPr>
        <p:spPr>
          <a:xfrm>
            <a:off x="2000249" y="8350001"/>
            <a:ext cx="2762251" cy="447675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変える事、何ら問題ない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C4CDF0EE-C826-4B69-B622-1302543A4276}"/>
              </a:ext>
            </a:extLst>
          </p:cNvPr>
          <p:cNvSpPr/>
          <p:nvPr/>
        </p:nvSpPr>
        <p:spPr>
          <a:xfrm>
            <a:off x="2557461" y="8020050"/>
            <a:ext cx="1485901" cy="301376"/>
          </a:xfrm>
          <a:prstGeom prst="downArrow">
            <a:avLst>
              <a:gd name="adj1" fmla="val 73009"/>
              <a:gd name="adj2" fmla="val 50000"/>
            </a:avLst>
          </a:prstGeom>
          <a:solidFill>
            <a:srgbClr val="C7FD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矢印: 下 12">
            <a:extLst>
              <a:ext uri="{FF2B5EF4-FFF2-40B4-BE49-F238E27FC236}">
                <a16:creationId xmlns:a16="http://schemas.microsoft.com/office/drawing/2014/main" id="{08FBAF49-E801-4324-BFA7-BDC22D1E4D3C}"/>
              </a:ext>
            </a:extLst>
          </p:cNvPr>
          <p:cNvSpPr/>
          <p:nvPr/>
        </p:nvSpPr>
        <p:spPr>
          <a:xfrm>
            <a:off x="2557461" y="3638549"/>
            <a:ext cx="1485901" cy="301376"/>
          </a:xfrm>
          <a:prstGeom prst="downArrow">
            <a:avLst>
              <a:gd name="adj1" fmla="val 73009"/>
              <a:gd name="adj2" fmla="val 50000"/>
            </a:avLst>
          </a:prstGeom>
          <a:solidFill>
            <a:srgbClr val="C7FD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43B2FDA-E9BE-4475-BD0B-42058849A00F}"/>
              </a:ext>
            </a:extLst>
          </p:cNvPr>
          <p:cNvSpPr/>
          <p:nvPr/>
        </p:nvSpPr>
        <p:spPr>
          <a:xfrm>
            <a:off x="380998" y="403102"/>
            <a:ext cx="6157455" cy="32354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ADD20C-9DD4-4C57-A263-9BAB50527C4B}"/>
              </a:ext>
            </a:extLst>
          </p:cNvPr>
          <p:cNvSpPr txBox="1"/>
          <p:nvPr/>
        </p:nvSpPr>
        <p:spPr>
          <a:xfrm>
            <a:off x="6393715" y="8828676"/>
            <a:ext cx="410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en-US" altLang="ja-JP" sz="1000" dirty="0"/>
              <a:t>2/2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7611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efault">
      <a:majorFont>
        <a:latin typeface="HGSｺﾞｼｯｸM"/>
        <a:ea typeface="HGSｺﾞｼｯｸM"/>
        <a:cs typeface=""/>
      </a:majorFont>
      <a:minorFont>
        <a:latin typeface="HGSｺﾞｼｯｸM"/>
        <a:ea typeface="HGSｺﾞｼｯｸM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8D7A67AD-C004-4D01-ACD6-A0F9D45AD36B}" vid="{2A032E93-CA93-4276-ADC3-04D7CA092D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465</TotalTime>
  <Words>310</Words>
  <Application>Microsoft Office PowerPoint</Application>
  <PresentationFormat>画面に合わせる (4:3)</PresentationFormat>
  <Paragraphs>103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HGPｺﾞｼｯｸM</vt:lpstr>
      <vt:lpstr>HGP創英角ｺﾞｼｯｸUB</vt:lpstr>
      <vt:lpstr>HGP創英角ﾎﾟｯﾌﾟ体</vt:lpstr>
      <vt:lpstr>HGSｺﾞｼｯｸM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中村享二</dc:creator>
  <cp:lastModifiedBy>中村享二</cp:lastModifiedBy>
  <cp:revision>65</cp:revision>
  <cp:lastPrinted>2017-09-02T01:31:02Z</cp:lastPrinted>
  <dcterms:created xsi:type="dcterms:W3CDTF">2017-08-25T06:44:02Z</dcterms:created>
  <dcterms:modified xsi:type="dcterms:W3CDTF">2017-09-03T08:47:07Z</dcterms:modified>
</cp:coreProperties>
</file>