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6D8-3DA8-4717-B2B0-885210149FAA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2442-F186-44E5-8E70-070356B383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17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6D8-3DA8-4717-B2B0-885210149FAA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2442-F186-44E5-8E70-070356B383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92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6D8-3DA8-4717-B2B0-885210149FAA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2442-F186-44E5-8E70-070356B383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67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6D8-3DA8-4717-B2B0-885210149FAA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2442-F186-44E5-8E70-070356B383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18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6D8-3DA8-4717-B2B0-885210149FAA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2442-F186-44E5-8E70-070356B383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8857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6D8-3DA8-4717-B2B0-885210149FAA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2442-F186-44E5-8E70-070356B383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31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6D8-3DA8-4717-B2B0-885210149FAA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2442-F186-44E5-8E70-070356B383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656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6D8-3DA8-4717-B2B0-885210149FAA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2442-F186-44E5-8E70-070356B383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43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6D8-3DA8-4717-B2B0-885210149FAA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2442-F186-44E5-8E70-070356B383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98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6D8-3DA8-4717-B2B0-885210149FAA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2442-F186-44E5-8E70-070356B383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8568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6D8-3DA8-4717-B2B0-885210149FAA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2442-F186-44E5-8E70-070356B383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58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A86D8-3DA8-4717-B2B0-885210149FAA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52442-F186-44E5-8E70-070356B383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78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01362" y="387783"/>
            <a:ext cx="10371437" cy="823883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温故創新</a:t>
            </a:r>
            <a:r>
              <a:rPr kumimoji="1" lang="en-US" altLang="ja-JP" dirty="0"/>
              <a:t>(</a:t>
            </a:r>
            <a:r>
              <a:rPr kumimoji="1" lang="ja-JP" altLang="en-US" sz="4400" dirty="0">
                <a:latin typeface="Ebrima" panose="02000000000000000000" pitchFamily="2" charset="0"/>
                <a:cs typeface="Ebrima" panose="02000000000000000000" pitchFamily="2" charset="0"/>
              </a:rPr>
              <a:t>戦後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80</a:t>
            </a:r>
            <a:r>
              <a:rPr lang="ja-JP" altLang="en-US" sz="4400" dirty="0"/>
              <a:t>年</a:t>
            </a:r>
            <a:r>
              <a:rPr lang="ja-JP" altLang="en-US" dirty="0"/>
              <a:t>）戦争と平和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2" y="1293342"/>
            <a:ext cx="4398173" cy="5478162"/>
          </a:xfrm>
          <a:prstGeom prst="rect">
            <a:avLst/>
          </a:prstGeom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01362" y="1211666"/>
            <a:ext cx="10371437" cy="280087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7030A0"/>
            </a:solidFill>
          </a:ln>
        </p:spPr>
        <p:txBody>
          <a:bodyPr>
            <a:normAutofit fontScale="62500" lnSpcReduction="20000"/>
          </a:bodyPr>
          <a:lstStyle/>
          <a:p>
            <a:r>
              <a:rPr kumimoji="1" lang="ja-JP" altLang="en-US" dirty="0"/>
              <a:t>未来への遺言　</a:t>
            </a:r>
            <a:r>
              <a:rPr kumimoji="1" lang="en-US" altLang="ja-JP" dirty="0">
                <a:solidFill>
                  <a:srgbClr val="FF0000"/>
                </a:solidFill>
              </a:rPr>
              <a:t>1945</a:t>
            </a:r>
            <a:r>
              <a:rPr kumimoji="1" lang="ja-JP" altLang="en-US" dirty="0">
                <a:solidFill>
                  <a:srgbClr val="FF0000"/>
                </a:solidFill>
              </a:rPr>
              <a:t>年</a:t>
            </a:r>
            <a:r>
              <a:rPr lang="en-US" altLang="ja-JP" dirty="0">
                <a:solidFill>
                  <a:srgbClr val="FF0000"/>
                </a:solidFill>
              </a:rPr>
              <a:t>8</a:t>
            </a:r>
            <a:r>
              <a:rPr lang="ja-JP" altLang="en-US" dirty="0">
                <a:solidFill>
                  <a:srgbClr val="FF0000"/>
                </a:solidFill>
              </a:rPr>
              <a:t>月１</a:t>
            </a:r>
            <a:r>
              <a:rPr lang="en-US" altLang="ja-JP" dirty="0">
                <a:solidFill>
                  <a:srgbClr val="FF0000"/>
                </a:solidFill>
              </a:rPr>
              <a:t>5</a:t>
            </a:r>
            <a:r>
              <a:rPr lang="ja-JP" altLang="en-US" dirty="0">
                <a:solidFill>
                  <a:srgbClr val="FF0000"/>
                </a:solidFill>
              </a:rPr>
              <a:t>日 その時「私は上田飛行場にいた」</a:t>
            </a:r>
            <a:r>
              <a:rPr lang="ja-JP" altLang="en-US" dirty="0"/>
              <a:t>　（手紙・写真・資料で綴る）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076" y="1567903"/>
            <a:ext cx="4382983" cy="503060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5997147" y="4481384"/>
            <a:ext cx="3995350" cy="22901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285101" y="6145426"/>
            <a:ext cx="2232455" cy="453083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/>
              <a:t>「長野県上田千曲高等学校</a:t>
            </a:r>
            <a:r>
              <a:rPr lang="en-US" altLang="ja-JP" sz="800" dirty="0"/>
              <a:t>100</a:t>
            </a:r>
            <a:r>
              <a:rPr lang="ja-JP" altLang="en-US" sz="800" dirty="0"/>
              <a:t>年の歩み」</a:t>
            </a:r>
            <a:endParaRPr lang="en-US" altLang="ja-JP" sz="800" dirty="0"/>
          </a:p>
          <a:p>
            <a:pPr algn="ctr"/>
            <a:r>
              <a:rPr lang="ja-JP" altLang="en-US" sz="800" dirty="0"/>
              <a:t>令和元年（２０１９年）９月５日発行　参考</a:t>
            </a:r>
            <a:endParaRPr kumimoji="1" lang="ja-JP" altLang="en-US" sz="800" dirty="0"/>
          </a:p>
        </p:txBody>
      </p:sp>
      <p:sp>
        <p:nvSpPr>
          <p:cNvPr id="8" name="正方形/長方形 7"/>
          <p:cNvSpPr/>
          <p:nvPr/>
        </p:nvSpPr>
        <p:spPr>
          <a:xfrm>
            <a:off x="8353168" y="6495536"/>
            <a:ext cx="1639330" cy="362463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900" dirty="0"/>
          </a:p>
          <a:p>
            <a:pPr algn="ctr"/>
            <a:endParaRPr kumimoji="1" lang="en-US" altLang="ja-JP" sz="900" dirty="0"/>
          </a:p>
          <a:p>
            <a:pPr algn="ctr"/>
            <a:r>
              <a:rPr kumimoji="1" lang="ja-JP" altLang="en-US" sz="800" dirty="0"/>
              <a:t>上田市誌㉚　</a:t>
            </a:r>
            <a:r>
              <a:rPr lang="ja-JP" altLang="en-US" sz="800" dirty="0"/>
              <a:t>図でみる　街やうつりかわり　　　参考</a:t>
            </a:r>
            <a:endParaRPr lang="en-US" altLang="ja-JP" sz="800" dirty="0"/>
          </a:p>
          <a:p>
            <a:pPr algn="ctr"/>
            <a:endParaRPr lang="en-US" altLang="ja-JP" sz="900" dirty="0"/>
          </a:p>
          <a:p>
            <a:pPr algn="ctr"/>
            <a:endParaRPr kumimoji="1" lang="ja-JP" altLang="en-US" sz="900" dirty="0"/>
          </a:p>
        </p:txBody>
      </p:sp>
      <p:sp>
        <p:nvSpPr>
          <p:cNvPr id="9" name="フローチャート: 処理 8"/>
          <p:cNvSpPr/>
          <p:nvPr/>
        </p:nvSpPr>
        <p:spPr>
          <a:xfrm>
            <a:off x="8419071" y="1708247"/>
            <a:ext cx="2587059" cy="969050"/>
          </a:xfrm>
          <a:prstGeom prst="flowChart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日本の歴史・世界の歴史</a:t>
            </a:r>
            <a:endParaRPr kumimoji="1" lang="en-US" altLang="ja-JP" dirty="0"/>
          </a:p>
          <a:p>
            <a:pPr algn="ctr"/>
            <a:r>
              <a:rPr lang="ja-JP" altLang="en-US" dirty="0"/>
              <a:t>過去・現在・未来？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545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142" y="365125"/>
            <a:ext cx="12043718" cy="1119735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>
            <a:normAutofit fontScale="90000"/>
          </a:bodyPr>
          <a:lstStyle/>
          <a:p>
            <a:r>
              <a:rPr kumimoji="1" lang="ja-JP" altLang="en-US" sz="4000" dirty="0"/>
              <a:t>　</a:t>
            </a:r>
            <a:r>
              <a:rPr lang="ja-JP" altLang="en-US" sz="4000" dirty="0"/>
              <a:t>「</a:t>
            </a:r>
            <a:r>
              <a:rPr kumimoji="1" lang="ja-JP" altLang="en-US" sz="4900" dirty="0"/>
              <a:t>未来への遺言」</a:t>
            </a:r>
            <a:r>
              <a:rPr kumimoji="1" lang="ja-JP" altLang="en-US" sz="4000" dirty="0"/>
              <a:t>　</a:t>
            </a:r>
            <a:r>
              <a:rPr kumimoji="1" lang="ja-JP" altLang="en-US" dirty="0"/>
              <a:t>内田稔</a:t>
            </a:r>
            <a:r>
              <a:rPr kumimoji="1" lang="ja-JP" altLang="en-US" sz="3100" dirty="0"/>
              <a:t>さん</a:t>
            </a:r>
            <a:r>
              <a:rPr kumimoji="1" lang="ja-JP" altLang="en-US" sz="4000" dirty="0"/>
              <a:t>（旧姓 宮沢・当時</a:t>
            </a:r>
            <a:r>
              <a:rPr lang="ja-JP" altLang="en-US" sz="4000" dirty="0"/>
              <a:t>１９歳）</a:t>
            </a:r>
            <a:endParaRPr kumimoji="1" lang="ja-JP" altLang="en-US" sz="40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52" y="1484860"/>
            <a:ext cx="3772929" cy="4851640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5598" y="475737"/>
            <a:ext cx="4853445" cy="685800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300151" y="2604595"/>
            <a:ext cx="123568" cy="1300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919784" y="3970638"/>
            <a:ext cx="131805" cy="3377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7691052" y="1548714"/>
            <a:ext cx="4122007" cy="504979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8031892" y="4226011"/>
            <a:ext cx="1301578" cy="20017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17838" y="6126435"/>
            <a:ext cx="2965621" cy="420129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2005</a:t>
            </a:r>
            <a:r>
              <a:rPr lang="ja-JP" altLang="en-US" dirty="0"/>
              <a:t>年・戦後</a:t>
            </a:r>
            <a:r>
              <a:rPr lang="en-US" altLang="ja-JP" dirty="0"/>
              <a:t>60</a:t>
            </a:r>
            <a:r>
              <a:rPr lang="ja-JP" altLang="en-US" dirty="0"/>
              <a:t>年の回想記</a:t>
            </a:r>
            <a:endParaRPr kumimoji="1" lang="ja-JP" altLang="en-US" dirty="0"/>
          </a:p>
        </p:txBody>
      </p:sp>
      <p:sp>
        <p:nvSpPr>
          <p:cNvPr id="10" name="四角形吹き出し 9"/>
          <p:cNvSpPr/>
          <p:nvPr/>
        </p:nvSpPr>
        <p:spPr>
          <a:xfrm>
            <a:off x="1775255" y="1494537"/>
            <a:ext cx="2739079" cy="309550"/>
          </a:xfrm>
          <a:prstGeom prst="wedgeRectCallout">
            <a:avLst>
              <a:gd name="adj1" fmla="val 42236"/>
              <a:gd name="adj2" fmla="val 308738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舞台は、上田市・陸軍飛行学校である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7051589" y="1861752"/>
            <a:ext cx="319731" cy="236425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終戦当時の思い出記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2924432" y="3970638"/>
            <a:ext cx="659027" cy="2155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ja-JP" altLang="en-US" sz="1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201297" y="6104347"/>
            <a:ext cx="2965622" cy="604005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endParaRPr lang="en-US" altLang="ja-JP" sz="10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元水戸陸軍航空通信学校長岡教育隊</a:t>
            </a:r>
            <a:endParaRPr lang="en-US" altLang="ja-JP" sz="1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第十中隊　特幹一期同期会</a:t>
            </a:r>
            <a:endParaRPr lang="en-US" altLang="ja-JP" sz="1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空の特幹　十勝会　　　　編集</a:t>
            </a:r>
          </a:p>
          <a:p>
            <a:pPr algn="ctr"/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617839" y="1804086"/>
            <a:ext cx="609600" cy="2034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9094572" y="4226011"/>
            <a:ext cx="238897" cy="200179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特別</a:t>
            </a:r>
            <a:endParaRPr kumimoji="1" lang="en-US" altLang="ja-JP" sz="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攻撃隊</a:t>
            </a:r>
            <a:r>
              <a:rPr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の編成時期</a:t>
            </a:r>
            <a:endParaRPr kumimoji="1" lang="ja-JP" altLang="en-US" sz="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8641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378" y="117990"/>
            <a:ext cx="11911914" cy="1158875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kumimoji="1" lang="ja-JP" altLang="en-US" dirty="0"/>
              <a:t>　　上田飛行場の夢・</a:t>
            </a:r>
            <a:r>
              <a:rPr lang="ja-JP" altLang="en-US" dirty="0"/>
              <a:t>戦争の</a:t>
            </a:r>
            <a:r>
              <a:rPr kumimoji="1" lang="ja-JP" altLang="en-US" dirty="0"/>
              <a:t>悲劇・平和の大切さ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17" y="1676400"/>
            <a:ext cx="4135394" cy="5090984"/>
          </a:xfrm>
          <a:ln>
            <a:noFill/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3703" y="714635"/>
            <a:ext cx="5581134" cy="6722077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864973" y="1622854"/>
            <a:ext cx="3723503" cy="6178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351005" y="5387547"/>
            <a:ext cx="2907957" cy="11285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254315" y="2776151"/>
            <a:ext cx="1145060" cy="249606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181600" y="5206314"/>
            <a:ext cx="2397211" cy="15075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631459" y="1474573"/>
            <a:ext cx="3097427" cy="2141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「上田千曲</a:t>
            </a:r>
            <a:r>
              <a:rPr kumimoji="1"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100</a:t>
            </a:r>
            <a:r>
              <a:rPr kumimoji="1"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年の歩み」　参考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864972" y="1416908"/>
            <a:ext cx="3723504" cy="205946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信州戦争資料センター（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２０２４．４．１７）　</a:t>
            </a:r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NET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参考</a:t>
            </a:r>
            <a:endParaRPr kumimoji="1" lang="ja-JP" altLang="en-US" sz="10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1" name="四角形吹き出し 10"/>
          <p:cNvSpPr/>
          <p:nvPr/>
        </p:nvSpPr>
        <p:spPr>
          <a:xfrm>
            <a:off x="4300149" y="5568779"/>
            <a:ext cx="848497" cy="947352"/>
          </a:xfrm>
          <a:prstGeom prst="wedgeRectCallout">
            <a:avLst>
              <a:gd name="adj1" fmla="val -100358"/>
              <a:gd name="adj2" fmla="val -31568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/>
              <a:t>遊佐卯之助</a:t>
            </a:r>
            <a:endParaRPr kumimoji="1" lang="en-US" altLang="ja-JP" sz="900" dirty="0"/>
          </a:p>
          <a:p>
            <a:pPr algn="ctr"/>
            <a:r>
              <a:rPr kumimoji="1" lang="ja-JP" altLang="en-US" sz="900" dirty="0"/>
              <a:t>准尉（</a:t>
            </a:r>
            <a:r>
              <a:rPr lang="ja-JP" altLang="en-US" sz="900" dirty="0"/>
              <a:t>３０歳）</a:t>
            </a:r>
            <a:r>
              <a:rPr kumimoji="1" lang="ja-JP" altLang="en-US" sz="900" dirty="0"/>
              <a:t>妻子</a:t>
            </a:r>
            <a:r>
              <a:rPr lang="ja-JP" altLang="en-US" sz="900" dirty="0"/>
              <a:t>自決。</a:t>
            </a:r>
            <a:endParaRPr lang="en-US" altLang="ja-JP" sz="900" dirty="0"/>
          </a:p>
          <a:p>
            <a:pPr algn="ctr"/>
            <a:endParaRPr lang="en-US" altLang="ja-JP" sz="900" dirty="0"/>
          </a:p>
          <a:p>
            <a:pPr algn="ctr"/>
            <a:r>
              <a:rPr lang="ja-JP" altLang="en-US" sz="900" dirty="0"/>
              <a:t>８月１８日</a:t>
            </a:r>
            <a:endParaRPr lang="en-US" altLang="ja-JP" sz="900" dirty="0"/>
          </a:p>
          <a:p>
            <a:pPr algn="ctr"/>
            <a:r>
              <a:rPr kumimoji="1" lang="ja-JP" altLang="en-US" sz="900" dirty="0"/>
              <a:t>慰霊の集い。</a:t>
            </a:r>
          </a:p>
        </p:txBody>
      </p:sp>
      <p:sp>
        <p:nvSpPr>
          <p:cNvPr id="12" name="四角形吹き出し 11"/>
          <p:cNvSpPr/>
          <p:nvPr/>
        </p:nvSpPr>
        <p:spPr>
          <a:xfrm>
            <a:off x="11067536" y="1276865"/>
            <a:ext cx="815546" cy="2578444"/>
          </a:xfrm>
          <a:prstGeom prst="wedgeRectCallout">
            <a:avLst>
              <a:gd name="adj1" fmla="val -256806"/>
              <a:gd name="adj2" fmla="val 16653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/>
              <a:t>上の写真</a:t>
            </a:r>
            <a:endParaRPr lang="en-US" altLang="ja-JP" sz="800" dirty="0"/>
          </a:p>
          <a:p>
            <a:pPr algn="ctr"/>
            <a:r>
              <a:rPr lang="ja-JP" altLang="en-US" sz="800" dirty="0"/>
              <a:t>昭和２０年４月</a:t>
            </a:r>
            <a:endParaRPr lang="en-US" altLang="ja-JP" sz="800" dirty="0"/>
          </a:p>
          <a:p>
            <a:pPr algn="ctr"/>
            <a:r>
              <a:rPr kumimoji="1" lang="ja-JP" altLang="en-US" sz="800" dirty="0"/>
              <a:t>特攻隊員出撃</a:t>
            </a:r>
            <a:endParaRPr kumimoji="1" lang="en-US" altLang="ja-JP" sz="800" dirty="0"/>
          </a:p>
          <a:p>
            <a:pPr algn="ctr"/>
            <a:endParaRPr kumimoji="1" lang="en-US" altLang="ja-JP" sz="800" dirty="0"/>
          </a:p>
          <a:p>
            <a:pPr algn="ctr"/>
            <a:r>
              <a:rPr lang="ja-JP" altLang="en-US" sz="800" dirty="0"/>
              <a:t>（遊佐准尉慰霊の会提供）</a:t>
            </a:r>
            <a:endParaRPr kumimoji="1" lang="en-US" altLang="ja-JP" sz="800" dirty="0"/>
          </a:p>
          <a:p>
            <a:pPr algn="ctr"/>
            <a:endParaRPr lang="en-US" altLang="ja-JP" sz="800" dirty="0"/>
          </a:p>
          <a:p>
            <a:pPr algn="ctr"/>
            <a:endParaRPr lang="en-US" altLang="ja-JP" sz="800" dirty="0"/>
          </a:p>
          <a:p>
            <a:pPr algn="ctr"/>
            <a:r>
              <a:rPr lang="ja-JP" altLang="en-US" sz="800" dirty="0"/>
              <a:t>下の記事</a:t>
            </a:r>
            <a:endParaRPr lang="en-US" altLang="ja-JP" sz="800" dirty="0"/>
          </a:p>
          <a:p>
            <a:pPr algn="ctr"/>
            <a:r>
              <a:rPr lang="ja-JP" altLang="en-US" sz="800" dirty="0"/>
              <a:t>昭和２０年８月１８日未明</a:t>
            </a:r>
            <a:endParaRPr lang="en-US" altLang="ja-JP" sz="800" dirty="0"/>
          </a:p>
          <a:p>
            <a:pPr algn="ctr"/>
            <a:r>
              <a:rPr lang="ja-JP" altLang="en-US" sz="800" dirty="0"/>
              <a:t>　教官遊佐卯之助准尉</a:t>
            </a:r>
            <a:endParaRPr lang="en-US" altLang="ja-JP" sz="800" dirty="0"/>
          </a:p>
          <a:p>
            <a:pPr algn="ctr"/>
            <a:r>
              <a:rPr lang="ja-JP" altLang="en-US" sz="800" dirty="0"/>
              <a:t>（</a:t>
            </a:r>
            <a:r>
              <a:rPr lang="en-US" altLang="ja-JP" sz="800" dirty="0"/>
              <a:t>30</a:t>
            </a:r>
            <a:r>
              <a:rPr lang="ja-JP" altLang="en-US" sz="800" dirty="0"/>
              <a:t>歳）</a:t>
            </a:r>
            <a:endParaRPr lang="en-US" altLang="ja-JP" sz="800" dirty="0"/>
          </a:p>
          <a:p>
            <a:pPr algn="ctr"/>
            <a:r>
              <a:rPr lang="ja-JP" altLang="en-US" sz="800" dirty="0"/>
              <a:t>妻・秀子さん</a:t>
            </a:r>
            <a:endParaRPr lang="en-US" altLang="ja-JP" sz="800" dirty="0"/>
          </a:p>
          <a:p>
            <a:pPr algn="ctr"/>
            <a:r>
              <a:rPr lang="en-US" altLang="ja-JP" sz="800" dirty="0"/>
              <a:t>(22</a:t>
            </a:r>
            <a:r>
              <a:rPr lang="ja-JP" altLang="en-US" sz="800" dirty="0"/>
              <a:t>歳）</a:t>
            </a:r>
            <a:endParaRPr lang="en-US" altLang="ja-JP" sz="800" dirty="0"/>
          </a:p>
          <a:p>
            <a:pPr algn="ctr"/>
            <a:r>
              <a:rPr lang="ja-JP" altLang="en-US" sz="800" dirty="0"/>
              <a:t>娘・久子さん</a:t>
            </a:r>
            <a:endParaRPr lang="en-US" altLang="ja-JP" sz="800" dirty="0"/>
          </a:p>
          <a:p>
            <a:pPr algn="ctr"/>
            <a:r>
              <a:rPr lang="ja-JP" altLang="en-US" sz="800" dirty="0"/>
              <a:t>一家３人自決</a:t>
            </a:r>
            <a:endParaRPr lang="en-US" altLang="ja-JP" sz="800" dirty="0"/>
          </a:p>
          <a:p>
            <a:pPr algn="ctr"/>
            <a:endParaRPr lang="en-US" altLang="ja-JP" sz="800" dirty="0"/>
          </a:p>
        </p:txBody>
      </p:sp>
    </p:spTree>
    <p:extLst>
      <p:ext uri="{BB962C8B-B14F-4D97-AF65-F5344CB8AC3E}">
        <p14:creationId xmlns:p14="http://schemas.microsoft.com/office/powerpoint/2010/main" val="3773354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091" y="15752"/>
            <a:ext cx="12084908" cy="928215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ja-JP" altLang="en-US" sz="4000" dirty="0"/>
              <a:t>　武蔵野市・西東京市　</a:t>
            </a:r>
            <a:r>
              <a:rPr kumimoji="1" lang="ja-JP" altLang="en-US" sz="4000" dirty="0"/>
              <a:t>中島飛行機武蔵製作所</a:t>
            </a:r>
            <a:r>
              <a:rPr lang="ja-JP" altLang="en-US" sz="4000" dirty="0"/>
              <a:t>空襲</a:t>
            </a:r>
            <a:endParaRPr kumimoji="1" lang="ja-JP" altLang="en-US" sz="40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1823" y="1719135"/>
            <a:ext cx="5063181" cy="5412262"/>
          </a:xfrm>
          <a:solidFill>
            <a:srgbClr val="002060"/>
          </a:solidFill>
        </p:spPr>
      </p:pic>
      <p:sp>
        <p:nvSpPr>
          <p:cNvPr id="5" name="正方形/長方形 4"/>
          <p:cNvSpPr/>
          <p:nvPr/>
        </p:nvSpPr>
        <p:spPr>
          <a:xfrm>
            <a:off x="568411" y="1112107"/>
            <a:ext cx="10981038" cy="758914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1944</a:t>
            </a:r>
            <a:r>
              <a:rPr kumimoji="1" lang="ja-JP" altLang="en-US" dirty="0">
                <a:solidFill>
                  <a:schemeClr val="tx1"/>
                </a:solidFill>
              </a:rPr>
              <a:t>年</a:t>
            </a:r>
            <a:r>
              <a:rPr kumimoji="1" lang="en-US" altLang="ja-JP" dirty="0">
                <a:solidFill>
                  <a:schemeClr val="tx1"/>
                </a:solidFill>
              </a:rPr>
              <a:t>11</a:t>
            </a:r>
            <a:r>
              <a:rPr kumimoji="1" lang="ja-JP" altLang="en-US" dirty="0">
                <a:solidFill>
                  <a:schemeClr val="tx1"/>
                </a:solidFill>
              </a:rPr>
              <a:t>月～</a:t>
            </a:r>
            <a:r>
              <a:rPr kumimoji="1" lang="en-US" altLang="ja-JP" dirty="0">
                <a:solidFill>
                  <a:schemeClr val="tx1"/>
                </a:solidFill>
              </a:rPr>
              <a:t>1945</a:t>
            </a:r>
            <a:r>
              <a:rPr kumimoji="1" lang="ja-JP" altLang="en-US" dirty="0">
                <a:solidFill>
                  <a:schemeClr val="tx1"/>
                </a:solidFill>
              </a:rPr>
              <a:t>年８月に</a:t>
            </a:r>
            <a:r>
              <a:rPr kumimoji="1" lang="en-US" altLang="ja-JP" dirty="0">
                <a:solidFill>
                  <a:schemeClr val="tx1"/>
                </a:solidFill>
              </a:rPr>
              <a:t>2,600</a:t>
            </a:r>
            <a:r>
              <a:rPr kumimoji="1" lang="ja-JP" altLang="en-US" dirty="0">
                <a:solidFill>
                  <a:schemeClr val="tx1"/>
                </a:solidFill>
              </a:rPr>
              <a:t>トン以上の爆弾投下。　</a:t>
            </a:r>
            <a:r>
              <a:rPr lang="en-US" altLang="ja-JP" dirty="0">
                <a:solidFill>
                  <a:schemeClr val="tx1"/>
                </a:solidFill>
              </a:rPr>
              <a:t>1945</a:t>
            </a:r>
            <a:r>
              <a:rPr lang="ja-JP" altLang="en-US" dirty="0">
                <a:solidFill>
                  <a:schemeClr val="tx1"/>
                </a:solidFill>
              </a:rPr>
              <a:t>年</a:t>
            </a:r>
            <a:r>
              <a:rPr lang="en-US" altLang="ja-JP" dirty="0">
                <a:solidFill>
                  <a:schemeClr val="tx1"/>
                </a:solidFill>
              </a:rPr>
              <a:t>7</a:t>
            </a:r>
            <a:r>
              <a:rPr lang="ja-JP" altLang="en-US" dirty="0">
                <a:solidFill>
                  <a:schemeClr val="tx1"/>
                </a:solidFill>
              </a:rPr>
              <a:t>月</a:t>
            </a:r>
            <a:r>
              <a:rPr lang="en-US" altLang="ja-JP" dirty="0">
                <a:solidFill>
                  <a:schemeClr val="tx1"/>
                </a:solidFill>
              </a:rPr>
              <a:t>29</a:t>
            </a:r>
            <a:r>
              <a:rPr lang="ja-JP" altLang="en-US" dirty="0">
                <a:solidFill>
                  <a:schemeClr val="tx1"/>
                </a:solidFill>
              </a:rPr>
              <a:t>日原爆の模擬爆弾「パンプキン爆弾</a:t>
            </a:r>
            <a:r>
              <a:rPr lang="en-US" altLang="ja-JP" dirty="0">
                <a:solidFill>
                  <a:schemeClr val="tx1"/>
                </a:solidFill>
              </a:rPr>
              <a:t>4.5t</a:t>
            </a:r>
            <a:r>
              <a:rPr lang="ja-JP" altLang="en-US" dirty="0">
                <a:solidFill>
                  <a:schemeClr val="tx1"/>
                </a:solidFill>
              </a:rPr>
              <a:t>」が投下される（３人死亡・負傷者１１名）。　</a:t>
            </a:r>
            <a:r>
              <a:rPr lang="en-US" altLang="ja-JP" dirty="0">
                <a:solidFill>
                  <a:schemeClr val="tx1"/>
                </a:solidFill>
              </a:rPr>
              <a:t>2005</a:t>
            </a:r>
            <a:r>
              <a:rPr lang="ja-JP" altLang="en-US" dirty="0">
                <a:solidFill>
                  <a:schemeClr val="tx1"/>
                </a:solidFill>
              </a:rPr>
              <a:t>年</a:t>
            </a:r>
            <a:r>
              <a:rPr lang="en-US" altLang="ja-JP" dirty="0">
                <a:solidFill>
                  <a:schemeClr val="tx1"/>
                </a:solidFill>
              </a:rPr>
              <a:t>7</a:t>
            </a:r>
            <a:r>
              <a:rPr lang="ja-JP" altLang="en-US" dirty="0">
                <a:solidFill>
                  <a:schemeClr val="tx1"/>
                </a:solidFill>
              </a:rPr>
              <a:t>月（戦後</a:t>
            </a:r>
            <a:r>
              <a:rPr lang="en-US" altLang="ja-JP" dirty="0">
                <a:solidFill>
                  <a:schemeClr val="tx1"/>
                </a:solidFill>
              </a:rPr>
              <a:t>60</a:t>
            </a:r>
            <a:r>
              <a:rPr lang="ja-JP" altLang="en-US" dirty="0">
                <a:solidFill>
                  <a:schemeClr val="tx1"/>
                </a:solidFill>
              </a:rPr>
              <a:t>年）市長最初の大仕事は</a:t>
            </a:r>
            <a:r>
              <a:rPr lang="en-US" altLang="ja-JP" dirty="0">
                <a:solidFill>
                  <a:schemeClr val="tx1"/>
                </a:solidFill>
              </a:rPr>
              <a:t>1</a:t>
            </a:r>
            <a:r>
              <a:rPr lang="ja-JP" altLang="en-US" dirty="0">
                <a:solidFill>
                  <a:schemeClr val="tx1"/>
                </a:solidFill>
              </a:rPr>
              <a:t>トン爆弾の撤去。</a:t>
            </a: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057" y="1893675"/>
            <a:ext cx="3954163" cy="532921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71849" y="6470820"/>
            <a:ext cx="11557686" cy="354227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条例制定　</a:t>
            </a:r>
            <a:r>
              <a:rPr kumimoji="1" lang="ja-JP" altLang="en-US" dirty="0"/>
              <a:t>１１月２４日武蔵野市平和の日　</a:t>
            </a:r>
            <a:r>
              <a:rPr kumimoji="1" lang="en-US" altLang="ja-JP" dirty="0"/>
              <a:t>3</a:t>
            </a:r>
            <a:r>
              <a:rPr kumimoji="1" lang="ja-JP" altLang="en-US" dirty="0"/>
              <a:t>月</a:t>
            </a:r>
            <a:r>
              <a:rPr kumimoji="1" lang="en-US" altLang="ja-JP" dirty="0"/>
              <a:t>10</a:t>
            </a:r>
            <a:r>
              <a:rPr kumimoji="1" lang="ja-JP" altLang="en-US" dirty="0"/>
              <a:t>日東京都平和の日　　</a:t>
            </a:r>
            <a:r>
              <a:rPr kumimoji="1" lang="en-US" altLang="ja-JP" dirty="0"/>
              <a:t>4</a:t>
            </a:r>
            <a:r>
              <a:rPr kumimoji="1" lang="ja-JP" altLang="en-US" dirty="0"/>
              <a:t>月１２日西東京市平和の日　多彩な取り組み　</a:t>
            </a:r>
          </a:p>
        </p:txBody>
      </p:sp>
      <p:sp>
        <p:nvSpPr>
          <p:cNvPr id="7" name="四角形吹き出し 6"/>
          <p:cNvSpPr/>
          <p:nvPr/>
        </p:nvSpPr>
        <p:spPr>
          <a:xfrm>
            <a:off x="10025449" y="2907958"/>
            <a:ext cx="1524000" cy="700216"/>
          </a:xfrm>
          <a:prstGeom prst="wedgeRectCallout">
            <a:avLst>
              <a:gd name="adj1" fmla="val -51681"/>
              <a:gd name="adj2" fmla="val 10065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400" dirty="0"/>
          </a:p>
          <a:p>
            <a:pPr algn="ctr"/>
            <a:endParaRPr lang="en-US" altLang="ja-JP" sz="1400" dirty="0"/>
          </a:p>
          <a:p>
            <a:pPr algn="ctr"/>
            <a:r>
              <a:rPr kumimoji="1" lang="ja-JP" altLang="en-US" sz="12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平和のリング</a:t>
            </a:r>
            <a:endParaRPr kumimoji="1" lang="en-US" altLang="ja-JP" sz="12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2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過去・現在・未来</a:t>
            </a:r>
            <a:endParaRPr lang="en-US" altLang="ja-JP" sz="12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2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を照らす（点灯）</a:t>
            </a:r>
            <a:endParaRPr kumimoji="1" lang="en-US" altLang="ja-JP" sz="12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endParaRPr kumimoji="1" lang="en-US" altLang="ja-JP" sz="1600" dirty="0">
              <a:noFill/>
            </a:endParaRPr>
          </a:p>
          <a:p>
            <a:pPr algn="ctr"/>
            <a:endParaRPr kumimoji="1" lang="ja-JP" altLang="en-US" dirty="0"/>
          </a:p>
        </p:txBody>
      </p:sp>
      <p:sp>
        <p:nvSpPr>
          <p:cNvPr id="8" name="四角形吹き出し 7"/>
          <p:cNvSpPr/>
          <p:nvPr/>
        </p:nvSpPr>
        <p:spPr>
          <a:xfrm>
            <a:off x="10313772" y="4085968"/>
            <a:ext cx="1293341" cy="617837"/>
          </a:xfrm>
          <a:prstGeom prst="wedgeRectCallout">
            <a:avLst>
              <a:gd name="adj1" fmla="val -64517"/>
              <a:gd name="adj2" fmla="val 10268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2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非核平和都市</a:t>
            </a:r>
            <a:endParaRPr kumimoji="1" lang="en-US" altLang="ja-JP" sz="12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2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宣言文の刻印</a:t>
            </a:r>
            <a:endParaRPr kumimoji="1" lang="en-US" altLang="ja-JP" sz="12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832021" y="5068328"/>
            <a:ext cx="1853513" cy="13056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68411" y="755826"/>
            <a:ext cx="10692714" cy="2594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日本有数の戦闘機エンジン製造の巨大軍需工場であり、米軍の日本本土空襲の最重要目標だった</a:t>
            </a:r>
            <a:r>
              <a:rPr lang="ja-JP" altLang="en-US" i="1" dirty="0">
                <a:solidFill>
                  <a:schemeClr val="bg1"/>
                </a:solidFill>
              </a:rPr>
              <a:t>！</a:t>
            </a:r>
            <a:endParaRPr kumimoji="1" lang="ja-JP" altLang="en-US" i="1" dirty="0">
              <a:solidFill>
                <a:schemeClr val="bg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32020" y="1896101"/>
            <a:ext cx="1853513" cy="2883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「武蔵野市平和の日」とは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838199" y="6254579"/>
            <a:ext cx="1853513" cy="1935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「上田千曲１００年の歩み」参考</a:t>
            </a:r>
          </a:p>
        </p:txBody>
      </p:sp>
      <p:sp>
        <p:nvSpPr>
          <p:cNvPr id="13" name="上下矢印 12"/>
          <p:cNvSpPr/>
          <p:nvPr/>
        </p:nvSpPr>
        <p:spPr>
          <a:xfrm>
            <a:off x="5469918" y="1893675"/>
            <a:ext cx="2290119" cy="4480351"/>
          </a:xfrm>
          <a:prstGeom prst="up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７月２９日</a:t>
            </a:r>
            <a:endParaRPr lang="en-US" altLang="ja-JP" sz="12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2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西東京市に</a:t>
            </a:r>
            <a:endParaRPr lang="en-US" altLang="ja-JP" sz="12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2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模擬爆弾を</a:t>
            </a:r>
            <a:endParaRPr lang="en-US" altLang="ja-JP" sz="12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2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投下した</a:t>
            </a:r>
            <a:endParaRPr lang="en-US" altLang="ja-JP" sz="12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en-US" altLang="ja-JP" sz="1600" dirty="0">
                <a:solidFill>
                  <a:srgbClr val="FF0000"/>
                </a:solidFill>
              </a:rPr>
              <a:t>B29</a:t>
            </a:r>
            <a:r>
              <a:rPr lang="ja-JP" altLang="en-US" sz="12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爆撃機</a:t>
            </a:r>
            <a:endParaRPr lang="en-US" altLang="ja-JP" sz="12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2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「ボックスカー」</a:t>
            </a:r>
            <a:endParaRPr lang="en-US" altLang="ja-JP" sz="12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endParaRPr kumimoji="1" lang="en-US" altLang="ja-JP" sz="12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同機が</a:t>
            </a:r>
            <a:endParaRPr kumimoji="1" lang="en-US" altLang="ja-JP" sz="12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endParaRPr kumimoji="1" lang="en-US" altLang="ja-JP" sz="12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８月９日</a:t>
            </a:r>
            <a:endParaRPr kumimoji="1" lang="en-US" altLang="ja-JP" sz="12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長崎に</a:t>
            </a:r>
            <a:endParaRPr kumimoji="1" lang="en-US" altLang="ja-JP" sz="12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2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パンプキン</a:t>
            </a:r>
            <a:endParaRPr lang="en-US" altLang="ja-JP" sz="12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05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（プルトニュウム）</a:t>
            </a:r>
            <a:endParaRPr lang="en-US" altLang="ja-JP" sz="105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2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爆弾を投下</a:t>
            </a:r>
            <a:endParaRPr kumimoji="1" lang="ja-JP" altLang="en-US" sz="12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4552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2950"/>
            <a:ext cx="12192000" cy="963826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sz="4000" dirty="0"/>
              <a:t>　</a:t>
            </a:r>
            <a:r>
              <a:rPr lang="en-US" altLang="ja-JP" sz="4000" dirty="0"/>
              <a:t>【</a:t>
            </a:r>
            <a:r>
              <a:rPr lang="ja-JP" altLang="en-US" sz="4000" dirty="0"/>
              <a:t>補足</a:t>
            </a:r>
            <a:r>
              <a:rPr lang="en-US" altLang="ja-JP" sz="4000" dirty="0"/>
              <a:t>】</a:t>
            </a:r>
            <a:r>
              <a:rPr lang="ja-JP" altLang="en-US" sz="4000" dirty="0"/>
              <a:t>　</a:t>
            </a:r>
            <a:r>
              <a:rPr kumimoji="1" lang="ja-JP" altLang="en-US" sz="4000" dirty="0"/>
              <a:t>戦後８０年　元少年飛行兵・未来への遺言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88376" y="347021"/>
            <a:ext cx="5702641" cy="7183395"/>
          </a:xfrm>
        </p:spPr>
      </p:pic>
      <p:sp>
        <p:nvSpPr>
          <p:cNvPr id="5" name="正方形/長方形 4"/>
          <p:cNvSpPr/>
          <p:nvPr/>
        </p:nvSpPr>
        <p:spPr>
          <a:xfrm>
            <a:off x="0" y="930876"/>
            <a:ext cx="12192000" cy="4613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空にあこがれて「お国のため」入校　　戦争末期の特攻作戦（戦死</a:t>
            </a:r>
            <a:r>
              <a:rPr lang="en-US" altLang="ja-JP" dirty="0">
                <a:solidFill>
                  <a:schemeClr val="tx1"/>
                </a:solidFill>
              </a:rPr>
              <a:t>4500</a:t>
            </a:r>
            <a:r>
              <a:rPr kumimoji="1" lang="ja-JP" altLang="en-US" dirty="0">
                <a:solidFill>
                  <a:schemeClr val="tx1"/>
                </a:solidFill>
              </a:rPr>
              <a:t>人　うち特攻</a:t>
            </a:r>
            <a:r>
              <a:rPr lang="en-US" altLang="ja-JP" dirty="0">
                <a:solidFill>
                  <a:schemeClr val="tx1"/>
                </a:solidFill>
              </a:rPr>
              <a:t>460</a:t>
            </a:r>
            <a:r>
              <a:rPr lang="ja-JP" altLang="en-US" dirty="0">
                <a:solidFill>
                  <a:schemeClr val="tx1"/>
                </a:solidFill>
              </a:rPr>
              <a:t>人）　</a:t>
            </a:r>
            <a:r>
              <a:rPr lang="ja-JP" altLang="en-US" dirty="0">
                <a:solidFill>
                  <a:srgbClr val="7030A0"/>
                </a:solidFill>
              </a:rPr>
              <a:t>歴史観・国家体制・死生観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301577" y="1491049"/>
            <a:ext cx="1491045" cy="4769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/>
          </a:p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海軍の飛行予科練</a:t>
            </a:r>
            <a:endParaRPr kumimoji="1" lang="en-US" altLang="ja-JP" sz="12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1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習生制度に倣う</a:t>
            </a:r>
            <a:endParaRPr kumimoji="1" lang="en-US" altLang="ja-JP" sz="12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kumimoji="1" lang="en-US" altLang="ja-JP" sz="12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kumimoji="1" lang="en-US" altLang="ja-JP" sz="12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</a:t>
            </a:r>
            <a:r>
              <a:rPr kumimoji="1" lang="en-US" altLang="ja-JP" sz="12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1933</a:t>
            </a:r>
            <a:r>
              <a:rPr kumimoji="1" lang="ja-JP" altLang="en-US" sz="12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endParaRPr kumimoji="1" lang="en-US" altLang="ja-JP" sz="12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陸軍教育機関</a:t>
            </a:r>
            <a:endParaRPr kumimoji="1" lang="en-US" altLang="ja-JP" sz="12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所沢陸軍飛行学校</a:t>
            </a:r>
            <a:endParaRPr kumimoji="1" lang="en-US" altLang="ja-JP" sz="12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（埼玉県）</a:t>
            </a:r>
            <a:endParaRPr kumimoji="1" lang="en-US" altLang="ja-JP" sz="12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endParaRPr kumimoji="1" lang="en-US" altLang="ja-JP" sz="12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en-US" altLang="ja-JP" sz="12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1937</a:t>
            </a:r>
            <a:r>
              <a:rPr lang="ja-JP" altLang="en-US" sz="12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endParaRPr lang="en-US" altLang="ja-JP" sz="12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熊谷陸軍飛行学校</a:t>
            </a:r>
            <a:endParaRPr kumimoji="1" lang="en-US" altLang="ja-JP" sz="12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（埼玉県）</a:t>
            </a:r>
            <a:endParaRPr kumimoji="1" lang="en-US" altLang="ja-JP" sz="12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東京陸軍航空学校</a:t>
            </a:r>
            <a:endParaRPr lang="en-US" altLang="ja-JP" sz="12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（埼玉県）</a:t>
            </a:r>
            <a:endParaRPr lang="en-US" altLang="ja-JP" sz="12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endParaRPr kumimoji="1" lang="en-US" altLang="ja-JP" sz="12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en-US" altLang="ja-JP" sz="12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1938</a:t>
            </a:r>
            <a:r>
              <a:rPr lang="ja-JP" altLang="en-US" sz="12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endParaRPr lang="en-US" altLang="ja-JP" sz="12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東京陸軍飛行学校</a:t>
            </a:r>
            <a:endParaRPr lang="en-US" altLang="ja-JP" sz="12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（東京・村山村）</a:t>
            </a:r>
            <a:endParaRPr lang="en-US" altLang="ja-JP" sz="12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endParaRPr lang="en-US" altLang="ja-JP" sz="12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en-US" altLang="ja-JP" sz="12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1943</a:t>
            </a:r>
            <a:r>
              <a:rPr lang="ja-JP" altLang="en-US" sz="12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endParaRPr lang="en-US" altLang="ja-JP" sz="12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東京陸軍少年飛行兵学校と改称</a:t>
            </a:r>
            <a:endParaRPr lang="en-US" altLang="ja-JP" sz="12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（東京・武蔵村山市）</a:t>
            </a:r>
            <a:endParaRPr lang="en-US" altLang="ja-JP" sz="12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endParaRPr lang="en-US" altLang="ja-JP" sz="1200" dirty="0"/>
          </a:p>
          <a:p>
            <a:pPr algn="ctr"/>
            <a:endParaRPr kumimoji="1" lang="ja-JP" altLang="en-US" sz="1200" dirty="0"/>
          </a:p>
        </p:txBody>
      </p:sp>
      <p:sp>
        <p:nvSpPr>
          <p:cNvPr id="7" name="正方形/長方形 6"/>
          <p:cNvSpPr/>
          <p:nvPr/>
        </p:nvSpPr>
        <p:spPr>
          <a:xfrm>
            <a:off x="9539417" y="3608172"/>
            <a:ext cx="691977" cy="724931"/>
          </a:xfrm>
          <a:prstGeom prst="rect">
            <a:avLst/>
          </a:prstGeom>
          <a:solidFill>
            <a:srgbClr val="FFC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2025</a:t>
            </a:r>
          </a:p>
          <a:p>
            <a:pPr algn="ctr"/>
            <a:r>
              <a:rPr lang="en-US" altLang="ja-JP" sz="1400" b="1" dirty="0">
                <a:solidFill>
                  <a:schemeClr val="tx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8.</a:t>
            </a:r>
            <a:r>
              <a:rPr kumimoji="1" lang="en-US" altLang="ja-JP" sz="1400" b="1" dirty="0">
                <a:solidFill>
                  <a:schemeClr val="tx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5</a:t>
            </a:r>
          </a:p>
          <a:p>
            <a:pPr algn="ctr"/>
            <a:r>
              <a:rPr lang="ja-JP" altLang="en-US" sz="1400" b="1" dirty="0">
                <a:solidFill>
                  <a:schemeClr val="tx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朝刊</a:t>
            </a:r>
            <a:endParaRPr kumimoji="1" lang="ja-JP" altLang="en-US" sz="1400" b="1" dirty="0">
              <a:solidFill>
                <a:schemeClr val="tx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0" y="6166733"/>
            <a:ext cx="12264272" cy="930876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rgbClr val="FF0000"/>
                </a:solidFill>
              </a:rPr>
              <a:t>ノーモア・ウォー ノーモア広島・長崎 ノーモア・被爆者 </a:t>
            </a:r>
            <a:r>
              <a:rPr kumimoji="1" lang="ja-JP" altLang="en-US" sz="1400" b="1" dirty="0">
                <a:solidFill>
                  <a:srgbClr val="FF0000"/>
                </a:solidFill>
              </a:rPr>
              <a:t>過去の歴史を記憶することが未来の平和を創造する。繋ぐのは今を生きる私たち一人</a:t>
            </a:r>
            <a:r>
              <a:rPr lang="ja-JP" altLang="en-US" sz="1400" b="1" dirty="0">
                <a:solidFill>
                  <a:srgbClr val="FF0000"/>
                </a:solidFill>
              </a:rPr>
              <a:t>一人です</a:t>
            </a:r>
            <a:r>
              <a:rPr kumimoji="1" lang="ja-JP" altLang="en-US" sz="1400" b="1" dirty="0">
                <a:solidFill>
                  <a:srgbClr val="FF0000"/>
                </a:solidFill>
              </a:rPr>
              <a:t>。</a:t>
            </a:r>
            <a:r>
              <a:rPr kumimoji="1" lang="en-US" altLang="ja-JP" sz="1200" b="1" dirty="0">
                <a:solidFill>
                  <a:srgbClr val="FF0000"/>
                </a:solidFill>
              </a:rPr>
              <a:t>2025.8.6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78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571</Words>
  <Application>Microsoft Office PowerPoint</Application>
  <PresentationFormat>ワイド画面</PresentationFormat>
  <Paragraphs>101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3" baseType="lpstr">
      <vt:lpstr>AR P丸ゴシック体M</vt:lpstr>
      <vt:lpstr>HGPｺﾞｼｯｸE</vt:lpstr>
      <vt:lpstr>ＭＳ Ｐゴシック</vt:lpstr>
      <vt:lpstr>Arial</vt:lpstr>
      <vt:lpstr>Calibri</vt:lpstr>
      <vt:lpstr>Calibri Light</vt:lpstr>
      <vt:lpstr>Ebrima</vt:lpstr>
      <vt:lpstr>Office テーマ</vt:lpstr>
      <vt:lpstr>温故創新(戦後80年）戦争と平和</vt:lpstr>
      <vt:lpstr>　「未来への遺言」　内田稔さん（旧姓 宮沢・当時１９歳）</vt:lpstr>
      <vt:lpstr>　　上田飛行場の夢・戦争の悲劇・平和の大切さ</vt:lpstr>
      <vt:lpstr>　武蔵野市・西東京市　中島飛行機武蔵製作所空襲</vt:lpstr>
      <vt:lpstr>　【補足】　戦後８０年　元少年飛行兵・未来への遺言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温故創新(戦後８０年）</dc:title>
  <dc:creator>坂口光治</dc:creator>
  <cp:lastModifiedBy>shoumotegi94@gmail.com</cp:lastModifiedBy>
  <cp:revision>60</cp:revision>
  <cp:lastPrinted>2025-08-06T03:44:36Z</cp:lastPrinted>
  <dcterms:created xsi:type="dcterms:W3CDTF">2025-08-04T03:06:18Z</dcterms:created>
  <dcterms:modified xsi:type="dcterms:W3CDTF">2025-08-06T10:35:14Z</dcterms:modified>
</cp:coreProperties>
</file>